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62" r:id="rId2"/>
    <p:sldId id="342" r:id="rId3"/>
    <p:sldId id="343" r:id="rId4"/>
    <p:sldId id="344" r:id="rId5"/>
    <p:sldId id="345" r:id="rId6"/>
    <p:sldId id="346" r:id="rId7"/>
    <p:sldId id="347" r:id="rId8"/>
    <p:sldId id="348" r:id="rId9"/>
    <p:sldId id="349" r:id="rId10"/>
    <p:sldId id="361" r:id="rId11"/>
    <p:sldId id="360" r:id="rId12"/>
    <p:sldId id="356" r:id="rId13"/>
    <p:sldId id="354" r:id="rId14"/>
    <p:sldId id="357" r:id="rId15"/>
    <p:sldId id="355" r:id="rId16"/>
    <p:sldId id="353" r:id="rId17"/>
    <p:sldId id="359" r:id="rId18"/>
    <p:sldId id="351" r:id="rId19"/>
    <p:sldId id="350" r:id="rId20"/>
  </p:sldIdLst>
  <p:sldSz cx="24368125" cy="13716000"/>
  <p:notesSz cx="6858000" cy="9144000"/>
  <p:defaultTextStyle>
    <a:defPPr>
      <a:defRPr lang="en-US"/>
    </a:defPPr>
    <a:lvl1pPr marL="0" algn="l" defTabSz="108809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090" algn="l" defTabSz="108809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6181" algn="l" defTabSz="108809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4271" algn="l" defTabSz="108809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2361" algn="l" defTabSz="108809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0451" algn="l" defTabSz="108809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28542" algn="l" defTabSz="108809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16632" algn="l" defTabSz="108809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4722" algn="l" defTabSz="108809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C22"/>
    <a:srgbClr val="00337F"/>
    <a:srgbClr val="000000"/>
    <a:srgbClr val="254061"/>
    <a:srgbClr val="00503E"/>
    <a:srgbClr val="B9CDE5"/>
    <a:srgbClr val="E6B9B8"/>
    <a:srgbClr val="632523"/>
    <a:srgbClr val="4F6228"/>
    <a:srgbClr val="D7E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40" d="100"/>
          <a:sy n="40" d="100"/>
        </p:scale>
        <p:origin x="-144" y="-184"/>
      </p:cViewPr>
      <p:guideLst>
        <p:guide orient="horz" pos="4320"/>
        <p:guide pos="76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53.11\data-M\GRW\GRAPHICS\GeneSeek_May2017-updated-smh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Users\shubbard\Desktop\SMH%20stick\CDCB\GeneSeek_May2017-grw-smh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C:\Users\shubbard\Desktop\SMH%20stick\CDCB\GeneSeek_May2017-grw-smh.xlsx" TargetMode="External"/><Relationship Id="rId3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file:///\\10.19.53.11\data-M\GRW\GRAPHICS\GenerationInterval_Cur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file:///\\10.19.53.11\data-M\GRW\GRAPHICS\GenerationInterval_Cur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M:\GRW\GRAPHICS\average%20net%20merit%20by%20date%20entered%20AI.xlsx" TargetMode="External"/><Relationship Id="rId2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021917893541"/>
          <c:y val="0.0337206368566116"/>
          <c:w val="0.818043433467755"/>
          <c:h val="0.82395933959270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'Genotype counts'!$B$1</c:f>
              <c:strCache>
                <c:ptCount val="1"/>
                <c:pt idx="0">
                  <c:v>Males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rgbClr val="1F497D">
                    <a:lumMod val="40000"/>
                    <a:lumOff val="60000"/>
                  </a:srgbClr>
                </a:gs>
                <a:gs pos="100000">
                  <a:srgbClr val="4F81BD">
                    <a:lumMod val="50000"/>
                  </a:srgbClr>
                </a:gs>
              </a:gsLst>
              <a:lin ang="0" scaled="1"/>
              <a:tileRect/>
            </a:gradFill>
            <a:ln w="6350" cap="sq">
              <a:solidFill>
                <a:sysClr val="windowText" lastClr="000000"/>
              </a:solidFill>
              <a:miter lim="800000"/>
            </a:ln>
          </c:spPr>
          <c:invertIfNegative val="0"/>
          <c:cat>
            <c:strRef>
              <c:f>'Genotype counts'!$A$2:$A$13</c:f>
              <c:strCache>
                <c:ptCount val="11"/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2017*</c:v>
                </c:pt>
              </c:strCache>
            </c:strRef>
          </c:cat>
          <c:val>
            <c:numRef>
              <c:f>'Genotype counts'!$B$2:$B$13</c:f>
              <c:numCache>
                <c:formatCode>#,##0</c:formatCode>
                <c:ptCount val="12"/>
                <c:pt idx="1">
                  <c:v>13689.0</c:v>
                </c:pt>
                <c:pt idx="2">
                  <c:v>11438.0</c:v>
                </c:pt>
                <c:pt idx="3">
                  <c:v>12165.0</c:v>
                </c:pt>
                <c:pt idx="4">
                  <c:v>22040.0</c:v>
                </c:pt>
                <c:pt idx="5">
                  <c:v>27992.0</c:v>
                </c:pt>
                <c:pt idx="6">
                  <c:v>34182.0</c:v>
                </c:pt>
                <c:pt idx="7">
                  <c:v>42478.0</c:v>
                </c:pt>
                <c:pt idx="8">
                  <c:v>36319.0</c:v>
                </c:pt>
                <c:pt idx="9">
                  <c:v>52693.0</c:v>
                </c:pt>
                <c:pt idx="10">
                  <c:v>38606.0</c:v>
                </c:pt>
              </c:numCache>
            </c:numRef>
          </c:val>
        </c:ser>
        <c:ser>
          <c:idx val="2"/>
          <c:order val="1"/>
          <c:tx>
            <c:strRef>
              <c:f>'Genotype counts'!$C$1</c:f>
              <c:strCache>
                <c:ptCount val="1"/>
                <c:pt idx="0">
                  <c:v>Females</c:v>
                </c:pt>
              </c:strCache>
            </c:strRef>
          </c:tx>
          <c:spPr>
            <a:gradFill flip="none" rotWithShape="1">
              <a:gsLst>
                <a:gs pos="0">
                  <a:srgbClr val="C0504D">
                    <a:lumMod val="75000"/>
                  </a:srgbClr>
                </a:gs>
                <a:gs pos="50000">
                  <a:srgbClr val="C0504D">
                    <a:lumMod val="40000"/>
                    <a:lumOff val="60000"/>
                  </a:srgb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cap="sq">
              <a:solidFill>
                <a:sysClr val="windowText" lastClr="000000"/>
              </a:solidFill>
              <a:miter lim="800000"/>
            </a:ln>
          </c:spPr>
          <c:invertIfNegative val="0"/>
          <c:cat>
            <c:strRef>
              <c:f>'Genotype counts'!$A$2:$A$13</c:f>
              <c:strCache>
                <c:ptCount val="11"/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2017*</c:v>
                </c:pt>
              </c:strCache>
            </c:strRef>
          </c:cat>
          <c:val>
            <c:numRef>
              <c:f>'Genotype counts'!$C$2:$C$13</c:f>
              <c:numCache>
                <c:formatCode>#,##0</c:formatCode>
                <c:ptCount val="12"/>
                <c:pt idx="1">
                  <c:v>3608.0</c:v>
                </c:pt>
                <c:pt idx="2">
                  <c:v>7829.0</c:v>
                </c:pt>
                <c:pt idx="3">
                  <c:v>28027.0</c:v>
                </c:pt>
                <c:pt idx="4">
                  <c:v>63929.0</c:v>
                </c:pt>
                <c:pt idx="5">
                  <c:v>124580.0</c:v>
                </c:pt>
                <c:pt idx="6">
                  <c:v>186116.0</c:v>
                </c:pt>
                <c:pt idx="7">
                  <c:v>246773.0</c:v>
                </c:pt>
                <c:pt idx="8">
                  <c:v>349553.0</c:v>
                </c:pt>
                <c:pt idx="9">
                  <c:v>398188.0</c:v>
                </c:pt>
                <c:pt idx="10">
                  <c:v>429055.0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2145661048"/>
        <c:axId val="-2141526984"/>
      </c:barChart>
      <c:catAx>
        <c:axId val="-21456610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4800" b="0">
                    <a:latin typeface="Calibri" pitchFamily="34" charset="0"/>
                  </a:defRPr>
                </a:pPr>
                <a:r>
                  <a:rPr lang="en-US" sz="4800" b="0" dirty="0" smtClean="0">
                    <a:latin typeface="Calibri" pitchFamily="34" charset="0"/>
                  </a:rPr>
                  <a:t>Year first genotype received</a:t>
                </a:r>
                <a:endParaRPr lang="en-US" sz="4800" b="0" dirty="0">
                  <a:latin typeface="Calibri" pitchFamily="34" charset="0"/>
                </a:endParaRPr>
              </a:p>
            </c:rich>
          </c:tx>
          <c:layout>
            <c:manualLayout>
              <c:xMode val="edge"/>
              <c:yMode val="edge"/>
              <c:x val="0.399053200665728"/>
              <c:y val="0.92140736671371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4200" b="0" baseline="0">
                <a:latin typeface="Calibri" pitchFamily="34" charset="0"/>
              </a:defRPr>
            </a:pPr>
            <a:endParaRPr lang="en-US"/>
          </a:p>
        </c:txPr>
        <c:crossAx val="-2141526984"/>
        <c:crosses val="autoZero"/>
        <c:auto val="1"/>
        <c:lblAlgn val="ctr"/>
        <c:lblOffset val="0"/>
        <c:noMultiLvlLbl val="0"/>
      </c:catAx>
      <c:valAx>
        <c:axId val="-2141526984"/>
        <c:scaling>
          <c:orientation val="minMax"/>
          <c:max val="40000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4800" b="0" baseline="0">
                    <a:latin typeface="Calibri" pitchFamily="34" charset="0"/>
                  </a:defRPr>
                </a:pPr>
                <a:r>
                  <a:rPr lang="en-US" sz="4800" b="0" baseline="0" dirty="0">
                    <a:latin typeface="Calibri" pitchFamily="34" charset="0"/>
                  </a:rPr>
                  <a:t>Genotypes (no.)</a:t>
                </a:r>
              </a:p>
            </c:rich>
          </c:tx>
          <c:layout>
            <c:manualLayout>
              <c:xMode val="edge"/>
              <c:yMode val="edge"/>
              <c:x val="0.000866788122925034"/>
              <c:y val="0.24010701161583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3175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4200" b="0" i="0" baseline="0">
                <a:latin typeface="Calibri" pitchFamily="34" charset="0"/>
              </a:defRPr>
            </a:pPr>
            <a:endParaRPr lang="en-US"/>
          </a:p>
        </c:txPr>
        <c:crossAx val="-2145661048"/>
        <c:crosses val="autoZero"/>
        <c:crossBetween val="midCat"/>
        <c:majorUnit val="100000.0"/>
      </c:valAx>
    </c:plotArea>
    <c:legend>
      <c:legendPos val="r"/>
      <c:layout>
        <c:manualLayout>
          <c:xMode val="edge"/>
          <c:yMode val="edge"/>
          <c:x val="0.293857016579468"/>
          <c:y val="0.115068099386959"/>
          <c:w val="0.164778494405679"/>
          <c:h val="0.177186299969344"/>
        </c:manualLayout>
      </c:layout>
      <c:overlay val="0"/>
      <c:txPr>
        <a:bodyPr/>
        <a:lstStyle/>
        <a:p>
          <a:pPr>
            <a:defRPr sz="4800" b="0" baseline="0">
              <a:latin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3881278538813"/>
          <c:y val="0.0293642160709294"/>
          <c:w val="0.815061347211734"/>
          <c:h val="0.821486231746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'Chip density'!$B$1</c:f>
              <c:strCache>
                <c:ptCount val="1"/>
                <c:pt idx="0">
                  <c:v>Genotypes</c:v>
                </c:pt>
              </c:strCache>
            </c:strRef>
          </c:tx>
          <c:spPr>
            <a:gradFill>
              <a:gsLst>
                <a:gs pos="0">
                  <a:srgbClr val="4F6228"/>
                </a:gs>
                <a:gs pos="50000">
                  <a:srgbClr val="D7E4BD"/>
                </a:gs>
                <a:gs pos="100000">
                  <a:srgbClr val="4F6228"/>
                </a:gs>
              </a:gsLst>
              <a:lin ang="0" scaled="1"/>
            </a:gradFill>
            <a:ln>
              <a:solidFill>
                <a:prstClr val="black"/>
              </a:solidFill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'Chip density'!$A$2:$A$9</c:f>
              <c:strCache>
                <c:ptCount val="7"/>
                <c:pt idx="1">
                  <c:v>7K</c:v>
                </c:pt>
                <c:pt idx="2">
                  <c:v>21K</c:v>
                </c:pt>
                <c:pt idx="3">
                  <c:v>54K</c:v>
                </c:pt>
                <c:pt idx="4">
                  <c:v>137K</c:v>
                </c:pt>
                <c:pt idx="5">
                  <c:v>209K</c:v>
                </c:pt>
                <c:pt idx="6">
                  <c:v>772K</c:v>
                </c:pt>
              </c:strCache>
            </c:strRef>
          </c:cat>
          <c:val>
            <c:numRef>
              <c:f>'Chip density'!$B$2:$B$9</c:f>
              <c:numCache>
                <c:formatCode>#,##0</c:formatCode>
                <c:ptCount val="8"/>
                <c:pt idx="1">
                  <c:v>45945.0</c:v>
                </c:pt>
                <c:pt idx="2">
                  <c:v>372713.0</c:v>
                </c:pt>
                <c:pt idx="3">
                  <c:v>17390.0</c:v>
                </c:pt>
                <c:pt idx="4">
                  <c:v>6728.0</c:v>
                </c:pt>
                <c:pt idx="5">
                  <c:v>2.0</c:v>
                </c:pt>
                <c:pt idx="6">
                  <c:v>581.0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2108219656"/>
        <c:axId val="-2108213896"/>
      </c:barChart>
      <c:catAx>
        <c:axId val="-2108219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4800" b="0"/>
                </a:pPr>
                <a:r>
                  <a:rPr lang="en-US" sz="4800" b="0" dirty="0"/>
                  <a:t>Chip density</a:t>
                </a:r>
              </a:p>
            </c:rich>
          </c:tx>
          <c:layout>
            <c:manualLayout>
              <c:xMode val="edge"/>
              <c:yMode val="edge"/>
              <c:x val="0.493638302972891"/>
              <c:y val="0.917919426671683"/>
            </c:manualLayout>
          </c:layout>
          <c:overlay val="0"/>
        </c:title>
        <c:majorTickMark val="out"/>
        <c:minorTickMark val="none"/>
        <c:tickLblPos val="nextTo"/>
        <c:spPr>
          <a:ln w="63500" cap="sq">
            <a:solidFill>
              <a:prstClr val="black"/>
            </a:solidFill>
            <a:miter lim="800000"/>
          </a:ln>
        </c:spPr>
        <c:txPr>
          <a:bodyPr/>
          <a:lstStyle/>
          <a:p>
            <a:pPr>
              <a:defRPr b="0"/>
            </a:pPr>
            <a:endParaRPr lang="en-US"/>
          </a:p>
        </c:txPr>
        <c:crossAx val="-2108213896"/>
        <c:crosses val="autoZero"/>
        <c:auto val="1"/>
        <c:lblAlgn val="ctr"/>
        <c:lblOffset val="0"/>
        <c:noMultiLvlLbl val="0"/>
      </c:catAx>
      <c:valAx>
        <c:axId val="-21082138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4800" b="0"/>
                </a:pPr>
                <a:r>
                  <a:rPr lang="en-US" sz="4800" b="0" dirty="0"/>
                  <a:t>Genotypes (no.)</a:t>
                </a:r>
              </a:p>
            </c:rich>
          </c:tx>
          <c:layout>
            <c:manualLayout>
              <c:xMode val="edge"/>
              <c:yMode val="edge"/>
              <c:x val="0.0"/>
              <c:y val="0.23430601840056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3500" cap="sq">
            <a:solidFill>
              <a:prstClr val="black"/>
            </a:solidFill>
            <a:miter lim="800000"/>
          </a:ln>
        </c:spPr>
        <c:txPr>
          <a:bodyPr/>
          <a:lstStyle/>
          <a:p>
            <a:pPr>
              <a:defRPr b="0"/>
            </a:pPr>
            <a:endParaRPr lang="en-US"/>
          </a:p>
        </c:txPr>
        <c:crossAx val="-2108219656"/>
        <c:crosses val="autoZero"/>
        <c:crossBetween val="midCat"/>
        <c:majorUnit val="100000.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4200" b="1">
          <a:latin typeface="Calibri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4596378157864"/>
          <c:y val="0.0518353991462395"/>
          <c:w val="0.61133736040751"/>
          <c:h val="0.806654473641743"/>
        </c:manualLayout>
      </c:layout>
      <c:barChart>
        <c:barDir val="col"/>
        <c:grouping val="percentStacked"/>
        <c:varyColors val="0"/>
        <c:ser>
          <c:idx val="1"/>
          <c:order val="0"/>
          <c:tx>
            <c:strRef>
              <c:f>'Service sire age'!$C$4</c:f>
              <c:strCache>
                <c:ptCount val="1"/>
                <c:pt idx="0">
                  <c:v>Young, genotyped</c:v>
                </c:pt>
              </c:strCache>
            </c:strRef>
          </c:tx>
          <c:spPr>
            <a:gradFill flip="none" rotWithShape="1">
              <a:gsLst>
                <a:gs pos="0">
                  <a:srgbClr val="254061"/>
                </a:gs>
                <a:gs pos="50000">
                  <a:srgbClr val="B9CDE5"/>
                </a:gs>
                <a:gs pos="100000">
                  <a:srgbClr val="254061"/>
                </a:gs>
              </a:gsLst>
              <a:lin ang="10800000" scaled="1"/>
              <a:tileRect/>
            </a:gradFill>
            <a:ln>
              <a:solidFill>
                <a:sysClr val="windowText" lastClr="0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3000" b="1">
                    <a:latin typeface="Calibri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'Service sire age'!$B$5:$B$10</c:f>
              <c:numCache>
                <c:formatCode>General</c:formatCode>
                <c:ptCount val="6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  <c:pt idx="5">
                  <c:v>2016.0</c:v>
                </c:pt>
              </c:numCache>
            </c:numRef>
          </c:cat>
          <c:val>
            <c:numRef>
              <c:f>'Service sire age'!$C$5:$C$10</c:f>
              <c:numCache>
                <c:formatCode>0</c:formatCode>
                <c:ptCount val="6"/>
                <c:pt idx="0">
                  <c:v>47.83668891283416</c:v>
                </c:pt>
                <c:pt idx="1">
                  <c:v>51.32598678360696</c:v>
                </c:pt>
                <c:pt idx="2">
                  <c:v>54.06081792205826</c:v>
                </c:pt>
                <c:pt idx="3">
                  <c:v>57.6464302865061</c:v>
                </c:pt>
                <c:pt idx="4">
                  <c:v>62.9206386962361</c:v>
                </c:pt>
                <c:pt idx="5">
                  <c:v>67.36136120052362</c:v>
                </c:pt>
              </c:numCache>
            </c:numRef>
          </c:val>
        </c:ser>
        <c:ser>
          <c:idx val="2"/>
          <c:order val="1"/>
          <c:tx>
            <c:strRef>
              <c:f>'Service sire age'!$D$4</c:f>
              <c:strCache>
                <c:ptCount val="1"/>
                <c:pt idx="0">
                  <c:v>Young, nongenotyped</c:v>
                </c:pt>
              </c:strCache>
            </c:strRef>
          </c:tx>
          <c:spPr>
            <a:gradFill>
              <a:gsLst>
                <a:gs pos="0">
                  <a:sysClr val="windowText" lastClr="000000"/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/>
                </a:gs>
              </a:gsLst>
              <a:lin ang="0" scaled="1"/>
            </a:gradFill>
            <a:ln>
              <a:solidFill>
                <a:sysClr val="windowText" lastClr="0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3000" b="1">
                    <a:latin typeface="Calibri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'Service sire age'!$B$5:$B$10</c:f>
              <c:numCache>
                <c:formatCode>General</c:formatCode>
                <c:ptCount val="6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  <c:pt idx="5">
                  <c:v>2016.0</c:v>
                </c:pt>
              </c:numCache>
            </c:numRef>
          </c:cat>
          <c:val>
            <c:numRef>
              <c:f>'Service sire age'!$D$5:$D$10</c:f>
              <c:numCache>
                <c:formatCode>0</c:formatCode>
                <c:ptCount val="6"/>
                <c:pt idx="0">
                  <c:v>0.257865439722867</c:v>
                </c:pt>
                <c:pt idx="1">
                  <c:v>0.188358778325619</c:v>
                </c:pt>
                <c:pt idx="2">
                  <c:v>0.100324021586854</c:v>
                </c:pt>
                <c:pt idx="3">
                  <c:v>0.0324405087049026</c:v>
                </c:pt>
                <c:pt idx="4">
                  <c:v>0.0335379005044836</c:v>
                </c:pt>
                <c:pt idx="5">
                  <c:v>0.034238842154376</c:v>
                </c:pt>
              </c:numCache>
            </c:numRef>
          </c:val>
        </c:ser>
        <c:ser>
          <c:idx val="3"/>
          <c:order val="2"/>
          <c:tx>
            <c:strRef>
              <c:f>'Service sire age'!$E$4</c:f>
              <c:strCache>
                <c:ptCount val="1"/>
                <c:pt idx="0">
                  <c:v>1st crop, genotyped</c:v>
                </c:pt>
              </c:strCache>
            </c:strRef>
          </c:tx>
          <c:spPr>
            <a:gradFill flip="none" rotWithShape="1">
              <a:gsLst>
                <a:gs pos="0">
                  <a:srgbClr val="632523"/>
                </a:gs>
                <a:gs pos="50000">
                  <a:srgbClr val="E6B9B8"/>
                </a:gs>
                <a:gs pos="100000">
                  <a:srgbClr val="C0504D">
                    <a:lumMod val="50000"/>
                  </a:srgbClr>
                </a:gs>
              </a:gsLst>
              <a:lin ang="0" scaled="1"/>
              <a:tileRect/>
            </a:gradFill>
            <a:ln>
              <a:solidFill>
                <a:sysClr val="windowText" lastClr="0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3000" b="1">
                    <a:latin typeface="Calibri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'Service sire age'!$B$5:$B$10</c:f>
              <c:numCache>
                <c:formatCode>General</c:formatCode>
                <c:ptCount val="6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  <c:pt idx="5">
                  <c:v>2016.0</c:v>
                </c:pt>
              </c:numCache>
            </c:numRef>
          </c:cat>
          <c:val>
            <c:numRef>
              <c:f>'Service sire age'!$E$5:$E$10</c:f>
              <c:numCache>
                <c:formatCode>0</c:formatCode>
                <c:ptCount val="6"/>
                <c:pt idx="0">
                  <c:v>39.06873003841702</c:v>
                </c:pt>
                <c:pt idx="1">
                  <c:v>39.15041633683396</c:v>
                </c:pt>
                <c:pt idx="2">
                  <c:v>36.64832992539001</c:v>
                </c:pt>
                <c:pt idx="3">
                  <c:v>33.22910190681828</c:v>
                </c:pt>
                <c:pt idx="4">
                  <c:v>31.03976669552629</c:v>
                </c:pt>
                <c:pt idx="5">
                  <c:v>28.1758553564782</c:v>
                </c:pt>
              </c:numCache>
            </c:numRef>
          </c:val>
        </c:ser>
        <c:ser>
          <c:idx val="4"/>
          <c:order val="3"/>
          <c:tx>
            <c:strRef>
              <c:f>'Service sire age'!$F$4</c:f>
              <c:strCache>
                <c:ptCount val="1"/>
                <c:pt idx="0">
                  <c:v>1st crop, nongenotyped</c:v>
                </c:pt>
              </c:strCache>
            </c:strRef>
          </c:tx>
          <c:spPr>
            <a:gradFill>
              <a:gsLst>
                <a:gs pos="0">
                  <a:srgbClr val="2D2A46"/>
                </a:gs>
                <a:gs pos="50000">
                  <a:srgbClr val="ABA3E5"/>
                </a:gs>
                <a:gs pos="100000">
                  <a:srgbClr val="2D2A46"/>
                </a:gs>
              </a:gsLst>
              <a:lin ang="0" scaled="1"/>
            </a:gradFill>
            <a:ln>
              <a:solidFill>
                <a:sysClr val="windowText" lastClr="0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3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'Service sire age'!$B$5:$B$10</c:f>
              <c:numCache>
                <c:formatCode>General</c:formatCode>
                <c:ptCount val="6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  <c:pt idx="5">
                  <c:v>2016.0</c:v>
                </c:pt>
              </c:numCache>
            </c:numRef>
          </c:cat>
          <c:val>
            <c:numRef>
              <c:f>'Service sire age'!$F$5:$F$10</c:f>
              <c:numCache>
                <c:formatCode>0</c:formatCode>
                <c:ptCount val="6"/>
                <c:pt idx="0">
                  <c:v>0.700527852928111</c:v>
                </c:pt>
                <c:pt idx="1">
                  <c:v>0.400225519063679</c:v>
                </c:pt>
                <c:pt idx="2">
                  <c:v>0.275793391897351</c:v>
                </c:pt>
                <c:pt idx="3">
                  <c:v>0.134674286289159</c:v>
                </c:pt>
                <c:pt idx="4">
                  <c:v>0.0602879135066342</c:v>
                </c:pt>
                <c:pt idx="5">
                  <c:v>0.0625220011804924</c:v>
                </c:pt>
              </c:numCache>
            </c:numRef>
          </c:val>
        </c:ser>
        <c:ser>
          <c:idx val="5"/>
          <c:order val="4"/>
          <c:tx>
            <c:strRef>
              <c:f>'Service sire age'!$G$4</c:f>
              <c:strCache>
                <c:ptCount val="1"/>
                <c:pt idx="0">
                  <c:v>Old, genotyped</c:v>
                </c:pt>
              </c:strCache>
            </c:strRef>
          </c:tx>
          <c:spPr>
            <a:gradFill>
              <a:gsLst>
                <a:gs pos="0">
                  <a:srgbClr val="4F6228"/>
                </a:gs>
                <a:gs pos="50000">
                  <a:srgbClr val="D7E4BD"/>
                </a:gs>
                <a:gs pos="100000">
                  <a:srgbClr val="9BBB59">
                    <a:lumMod val="50000"/>
                  </a:srgbClr>
                </a:gs>
              </a:gsLst>
              <a:lin ang="0" scaled="1"/>
            </a:gradFill>
            <a:ln>
              <a:solidFill>
                <a:sysClr val="windowText" lastClr="0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3000" b="1">
                    <a:latin typeface="Calibri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'Service sire age'!$B$5:$B$10</c:f>
              <c:numCache>
                <c:formatCode>General</c:formatCode>
                <c:ptCount val="6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  <c:pt idx="5">
                  <c:v>2016.0</c:v>
                </c:pt>
              </c:numCache>
            </c:numRef>
          </c:cat>
          <c:val>
            <c:numRef>
              <c:f>'Service sire age'!$G$5:$G$10</c:f>
              <c:numCache>
                <c:formatCode>0</c:formatCode>
                <c:ptCount val="6"/>
                <c:pt idx="0">
                  <c:v>11.21946029791767</c:v>
                </c:pt>
                <c:pt idx="1">
                  <c:v>8.29461240779764</c:v>
                </c:pt>
                <c:pt idx="2">
                  <c:v>8.515606870476554</c:v>
                </c:pt>
                <c:pt idx="3">
                  <c:v>8.619350812565002</c:v>
                </c:pt>
                <c:pt idx="4">
                  <c:v>5.69310641266073</c:v>
                </c:pt>
                <c:pt idx="5">
                  <c:v>4.205624648519659</c:v>
                </c:pt>
              </c:numCache>
            </c:numRef>
          </c:val>
        </c:ser>
        <c:ser>
          <c:idx val="6"/>
          <c:order val="5"/>
          <c:tx>
            <c:strRef>
              <c:f>'Service sire age'!$H$4</c:f>
              <c:strCache>
                <c:ptCount val="1"/>
                <c:pt idx="0">
                  <c:v>Old, nongenotyped</c:v>
                </c:pt>
              </c:strCache>
            </c:strRef>
          </c:tx>
          <c:spPr>
            <a:gradFill>
              <a:gsLst>
                <a:gs pos="0">
                  <a:srgbClr val="F79646">
                    <a:lumMod val="50000"/>
                  </a:srgbClr>
                </a:gs>
                <a:gs pos="50000">
                  <a:schemeClr val="accent6">
                    <a:lumMod val="60000"/>
                    <a:lumOff val="40000"/>
                  </a:schemeClr>
                </a:gs>
                <a:gs pos="100000">
                  <a:srgbClr val="F79646">
                    <a:lumMod val="50000"/>
                  </a:srgbClr>
                </a:gs>
              </a:gsLst>
              <a:lin ang="0" scaled="1"/>
            </a:gradFill>
            <a:ln>
              <a:solidFill>
                <a:sysClr val="windowText" lastClr="0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3000" b="1">
                    <a:latin typeface="Calibri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'Service sire age'!$B$5:$B$10</c:f>
              <c:numCache>
                <c:formatCode>General</c:formatCode>
                <c:ptCount val="6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  <c:pt idx="5">
                  <c:v>2016.0</c:v>
                </c:pt>
              </c:numCache>
            </c:numRef>
          </c:cat>
          <c:val>
            <c:numRef>
              <c:f>'Service sire age'!$H$5:$H$10</c:f>
              <c:numCache>
                <c:formatCode>0</c:formatCode>
                <c:ptCount val="6"/>
                <c:pt idx="0">
                  <c:v>0.916727458180417</c:v>
                </c:pt>
                <c:pt idx="1">
                  <c:v>0.640400174372033</c:v>
                </c:pt>
                <c:pt idx="2">
                  <c:v>0.39912786859116</c:v>
                </c:pt>
                <c:pt idx="3">
                  <c:v>0.338002199116739</c:v>
                </c:pt>
                <c:pt idx="4">
                  <c:v>0.252662381565704</c:v>
                </c:pt>
                <c:pt idx="5">
                  <c:v>0.160397951143631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07796808"/>
        <c:axId val="-2107790952"/>
      </c:barChart>
      <c:catAx>
        <c:axId val="-21077968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4800" b="0">
                    <a:latin typeface="Calibri" pitchFamily="34" charset="0"/>
                  </a:defRPr>
                </a:pPr>
                <a:r>
                  <a:rPr lang="en-US" sz="4800" b="0" dirty="0">
                    <a:latin typeface="Calibri" pitchFamily="34" charset="0"/>
                  </a:rPr>
                  <a:t>Breeding year</a:t>
                </a:r>
              </a:p>
            </c:rich>
          </c:tx>
          <c:layout>
            <c:manualLayout>
              <c:xMode val="edge"/>
              <c:yMode val="edge"/>
              <c:x val="0.338070592966311"/>
              <c:y val="0.9305142769320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63500" cap="sq">
            <a:solidFill>
              <a:sysClr val="windowText" lastClr="000000"/>
            </a:solidFill>
            <a:miter lim="800000"/>
          </a:ln>
        </c:spPr>
        <c:txPr>
          <a:bodyPr/>
          <a:lstStyle/>
          <a:p>
            <a:pPr>
              <a:defRPr sz="4200" b="0">
                <a:latin typeface="Calibri" pitchFamily="34" charset="0"/>
              </a:defRPr>
            </a:pPr>
            <a:endParaRPr lang="en-US"/>
          </a:p>
        </c:txPr>
        <c:crossAx val="-2107790952"/>
        <c:crosses val="autoZero"/>
        <c:auto val="1"/>
        <c:lblAlgn val="ctr"/>
        <c:lblOffset val="0"/>
        <c:noMultiLvlLbl val="0"/>
      </c:catAx>
      <c:valAx>
        <c:axId val="-21077909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4800" b="0">
                    <a:latin typeface="Calibri" pitchFamily="34" charset="0"/>
                  </a:defRPr>
                </a:pPr>
                <a:r>
                  <a:rPr lang="en-US" sz="4800" b="0" dirty="0">
                    <a:latin typeface="Calibri" pitchFamily="34" charset="0"/>
                  </a:rPr>
                  <a:t>Breedings </a:t>
                </a:r>
              </a:p>
            </c:rich>
          </c:tx>
          <c:layout>
            <c:manualLayout>
              <c:xMode val="edge"/>
              <c:yMode val="edge"/>
              <c:x val="0.0"/>
              <c:y val="0.324063267958974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 w="63500" cap="sq">
            <a:solidFill>
              <a:sysClr val="windowText" lastClr="000000"/>
            </a:solidFill>
            <a:miter lim="800000"/>
          </a:ln>
        </c:spPr>
        <c:txPr>
          <a:bodyPr/>
          <a:lstStyle/>
          <a:p>
            <a:pPr>
              <a:defRPr sz="4200" b="0">
                <a:latin typeface="Calibri" pitchFamily="34" charset="0"/>
              </a:defRPr>
            </a:pPr>
            <a:endParaRPr lang="en-US"/>
          </a:p>
        </c:txPr>
        <c:crossAx val="-2107796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0173392006775"/>
          <c:y val="0.249328583270762"/>
          <c:w val="0.266391317460969"/>
          <c:h val="0.458629172899232"/>
        </c:manualLayout>
      </c:layout>
      <c:overlay val="0"/>
      <c:txPr>
        <a:bodyPr/>
        <a:lstStyle/>
        <a:p>
          <a:pPr>
            <a:defRPr sz="4200" b="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830064433400216"/>
          <c:y val="0.0311968651356524"/>
          <c:w val="0.868657435623493"/>
          <c:h val="0.74521107256177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Bull sires</c:v>
                </c:pt>
              </c:strCache>
            </c:strRef>
          </c:tx>
          <c:spPr>
            <a:ln w="88900" cap="sq">
              <a:solidFill>
                <a:srgbClr val="00337F"/>
              </a:solidFill>
              <a:miter lim="800000"/>
            </a:ln>
          </c:spPr>
          <c:marker>
            <c:symbol val="square"/>
            <c:size val="22"/>
            <c:spPr>
              <a:solidFill>
                <a:srgbClr val="B9CDE5"/>
              </a:solidFill>
              <a:ln w="63500" cap="sq">
                <a:solidFill>
                  <a:srgbClr val="254061"/>
                </a:solidFill>
                <a:miter lim="800000"/>
              </a:ln>
            </c:spPr>
          </c:marker>
          <c:xVal>
            <c:numRef>
              <c:f>Sheet1!$A$2:$A$27</c:f>
              <c:numCache>
                <c:formatCode>General</c:formatCode>
                <c:ptCount val="26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  <c:pt idx="25">
                  <c:v>2015.0</c:v>
                </c:pt>
              </c:numCache>
            </c:numRef>
          </c:xVal>
          <c:yVal>
            <c:numRef>
              <c:f>Sheet1!$B$2:$B$27</c:f>
              <c:numCache>
                <c:formatCode>General</c:formatCode>
                <c:ptCount val="26"/>
                <c:pt idx="0">
                  <c:v>7.855125300599965</c:v>
                </c:pt>
                <c:pt idx="1">
                  <c:v>7.4739190167</c:v>
                </c:pt>
                <c:pt idx="2">
                  <c:v>7.7663642035</c:v>
                </c:pt>
                <c:pt idx="3">
                  <c:v>7.674580036899924</c:v>
                </c:pt>
                <c:pt idx="4">
                  <c:v>7.648676292</c:v>
                </c:pt>
                <c:pt idx="5">
                  <c:v>7.382460702</c:v>
                </c:pt>
                <c:pt idx="6">
                  <c:v>7.067116636899914</c:v>
                </c:pt>
                <c:pt idx="7">
                  <c:v>6.739327079200002</c:v>
                </c:pt>
                <c:pt idx="8">
                  <c:v>6.768213786200001</c:v>
                </c:pt>
                <c:pt idx="9">
                  <c:v>6.938250910300003</c:v>
                </c:pt>
                <c:pt idx="10">
                  <c:v>6.637548758699975</c:v>
                </c:pt>
                <c:pt idx="11">
                  <c:v>6.730115443499995</c:v>
                </c:pt>
                <c:pt idx="12">
                  <c:v>6.797923368899966</c:v>
                </c:pt>
                <c:pt idx="13">
                  <c:v>6.726769985000047</c:v>
                </c:pt>
                <c:pt idx="14">
                  <c:v>6.820028354399986</c:v>
                </c:pt>
                <c:pt idx="15">
                  <c:v>6.9620272045</c:v>
                </c:pt>
                <c:pt idx="16">
                  <c:v>6.733134526799948</c:v>
                </c:pt>
                <c:pt idx="17">
                  <c:v>6.928109436899986</c:v>
                </c:pt>
                <c:pt idx="18">
                  <c:v>7.290068760800001</c:v>
                </c:pt>
                <c:pt idx="19">
                  <c:v>6.887574147899942</c:v>
                </c:pt>
                <c:pt idx="20">
                  <c:v>5.357884243499922</c:v>
                </c:pt>
                <c:pt idx="21">
                  <c:v>4.517517646499922</c:v>
                </c:pt>
                <c:pt idx="22">
                  <c:v>3.454664629299997</c:v>
                </c:pt>
                <c:pt idx="23">
                  <c:v>2.8446195183</c:v>
                </c:pt>
                <c:pt idx="24">
                  <c:v>2.612046303299974</c:v>
                </c:pt>
                <c:pt idx="25">
                  <c:v>2.381610523699999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 Bull dams</c:v>
                </c:pt>
              </c:strCache>
            </c:strRef>
          </c:tx>
          <c:spPr>
            <a:ln w="88900" cap="sq">
              <a:solidFill>
                <a:srgbClr val="254061"/>
              </a:solidFill>
              <a:prstDash val="solid"/>
              <a:miter lim="800000"/>
            </a:ln>
          </c:spPr>
          <c:marker>
            <c:symbol val="square"/>
            <c:size val="22"/>
            <c:spPr>
              <a:solidFill>
                <a:srgbClr val="E6B9B8"/>
              </a:solidFill>
              <a:ln w="63500" cap="sq">
                <a:solidFill>
                  <a:srgbClr val="254061"/>
                </a:solidFill>
                <a:miter lim="800000"/>
              </a:ln>
            </c:spPr>
          </c:marker>
          <c:xVal>
            <c:numRef>
              <c:f>Sheet1!$A$2:$A$27</c:f>
              <c:numCache>
                <c:formatCode>General</c:formatCode>
                <c:ptCount val="26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  <c:pt idx="25">
                  <c:v>2015.0</c:v>
                </c:pt>
              </c:numCache>
            </c:numRef>
          </c:xVal>
          <c:yVal>
            <c:numRef>
              <c:f>Sheet1!$D$2:$D$27</c:f>
              <c:numCache>
                <c:formatCode>General</c:formatCode>
                <c:ptCount val="26"/>
                <c:pt idx="0">
                  <c:v>5.2269637601</c:v>
                </c:pt>
                <c:pt idx="1">
                  <c:v>4.989462356900003</c:v>
                </c:pt>
                <c:pt idx="2">
                  <c:v>4.686025567399944</c:v>
                </c:pt>
                <c:pt idx="3">
                  <c:v>4.506363176300003</c:v>
                </c:pt>
                <c:pt idx="4">
                  <c:v>4.409775785400055</c:v>
                </c:pt>
                <c:pt idx="5">
                  <c:v>4.380727618099987</c:v>
                </c:pt>
                <c:pt idx="6">
                  <c:v>4.4246653342</c:v>
                </c:pt>
                <c:pt idx="7">
                  <c:v>4.341698064500013</c:v>
                </c:pt>
                <c:pt idx="8">
                  <c:v>4.173958494000003</c:v>
                </c:pt>
                <c:pt idx="9">
                  <c:v>4.112873670799964</c:v>
                </c:pt>
                <c:pt idx="10">
                  <c:v>4.112656818299938</c:v>
                </c:pt>
                <c:pt idx="11">
                  <c:v>4.2270777817</c:v>
                </c:pt>
                <c:pt idx="12">
                  <c:v>4.177151517299936</c:v>
                </c:pt>
                <c:pt idx="13">
                  <c:v>4.2062586763</c:v>
                </c:pt>
                <c:pt idx="14">
                  <c:v>4.256764536599976</c:v>
                </c:pt>
                <c:pt idx="15">
                  <c:v>4.325974675499935</c:v>
                </c:pt>
                <c:pt idx="16">
                  <c:v>4.237465883000001</c:v>
                </c:pt>
                <c:pt idx="17">
                  <c:v>4.104100980999966</c:v>
                </c:pt>
                <c:pt idx="18">
                  <c:v>3.8775417036</c:v>
                </c:pt>
                <c:pt idx="19">
                  <c:v>3.853247483199974</c:v>
                </c:pt>
                <c:pt idx="20">
                  <c:v>3.859928404899997</c:v>
                </c:pt>
                <c:pt idx="21">
                  <c:v>3.6899625973</c:v>
                </c:pt>
                <c:pt idx="22">
                  <c:v>3.330518138999999</c:v>
                </c:pt>
                <c:pt idx="23">
                  <c:v>3.015088835399997</c:v>
                </c:pt>
                <c:pt idx="24">
                  <c:v>2.76397874850003</c:v>
                </c:pt>
                <c:pt idx="25">
                  <c:v>2.6040144222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0266456"/>
        <c:axId val="-2110177624"/>
      </c:scatterChart>
      <c:valAx>
        <c:axId val="-2110266456"/>
        <c:scaling>
          <c:orientation val="minMax"/>
          <c:max val="2015.0"/>
          <c:min val="1990.0"/>
        </c:scaling>
        <c:delete val="0"/>
        <c:axPos val="b"/>
        <c:title>
          <c:tx>
            <c:rich>
              <a:bodyPr/>
              <a:lstStyle/>
              <a:p>
                <a:pPr>
                  <a:defRPr sz="4800" b="0">
                    <a:latin typeface="Calibri" pitchFamily="34" charset="0"/>
                  </a:defRPr>
                </a:pPr>
                <a:r>
                  <a:rPr lang="en-US" sz="4800" b="0" dirty="0" smtClean="0">
                    <a:latin typeface="Calibri" pitchFamily="34" charset="0"/>
                  </a:rPr>
                  <a:t>Animal birth year</a:t>
                </a:r>
                <a:endParaRPr lang="en-US" sz="4800" b="0" dirty="0">
                  <a:latin typeface="Calibri" pitchFamily="34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6350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4200" b="0">
                <a:latin typeface="Calibri" pitchFamily="34" charset="0"/>
              </a:defRPr>
            </a:pPr>
            <a:endParaRPr lang="en-US"/>
          </a:p>
        </c:txPr>
        <c:crossAx val="-2110177624"/>
        <c:crosses val="autoZero"/>
        <c:crossBetween val="midCat"/>
      </c:valAx>
      <c:valAx>
        <c:axId val="-2110177624"/>
        <c:scaling>
          <c:orientation val="minMax"/>
          <c:max val="8.0"/>
          <c:min val="2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4800" b="0">
                    <a:latin typeface="Calibri" pitchFamily="34" charset="0"/>
                  </a:defRPr>
                </a:pPr>
                <a:r>
                  <a:rPr lang="en-US" sz="4800" b="0" dirty="0">
                    <a:latin typeface="Calibri" pitchFamily="34" charset="0"/>
                  </a:rPr>
                  <a:t>Parent </a:t>
                </a:r>
                <a:r>
                  <a:rPr lang="en-US" sz="4800" b="0" dirty="0" smtClean="0">
                    <a:latin typeface="Calibri" pitchFamily="34" charset="0"/>
                  </a:rPr>
                  <a:t>age </a:t>
                </a:r>
                <a:r>
                  <a:rPr lang="en-US" sz="4800" b="0" dirty="0">
                    <a:latin typeface="Calibri" pitchFamily="34" charset="0"/>
                  </a:rPr>
                  <a:t>(years)</a:t>
                </a:r>
              </a:p>
            </c:rich>
          </c:tx>
          <c:layout>
            <c:manualLayout>
              <c:xMode val="edge"/>
              <c:yMode val="edge"/>
              <c:x val="0.00112357111133394"/>
              <c:y val="0.17027936728344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6350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4200" b="0">
                <a:latin typeface="Calibri" pitchFamily="34" charset="0"/>
              </a:defRPr>
            </a:pPr>
            <a:endParaRPr lang="en-US"/>
          </a:p>
        </c:txPr>
        <c:crossAx val="-211026645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52005492206975"/>
          <c:y val="0.274527688211212"/>
          <c:w val="0.198190072929535"/>
          <c:h val="0.131795663064505"/>
        </c:manualLayout>
      </c:layout>
      <c:overlay val="0"/>
      <c:txPr>
        <a:bodyPr/>
        <a:lstStyle/>
        <a:p>
          <a:pPr>
            <a:defRPr sz="4800" b="0">
              <a:latin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400" b="1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830064433400216"/>
          <c:y val="0.0311968651356524"/>
          <c:w val="0.868657435623493"/>
          <c:h val="0.743642617762687"/>
        </c:manualLayout>
      </c:layout>
      <c:scatterChart>
        <c:scatterStyle val="lineMarker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 Cow sires</c:v>
                </c:pt>
              </c:strCache>
            </c:strRef>
          </c:tx>
          <c:spPr>
            <a:ln w="88900" cap="sq">
              <a:solidFill>
                <a:srgbClr val="632523"/>
              </a:solidFill>
              <a:miter lim="800000"/>
            </a:ln>
          </c:spPr>
          <c:marker>
            <c:symbol val="circle"/>
            <c:size val="24"/>
            <c:spPr>
              <a:solidFill>
                <a:srgbClr val="B9CDE5"/>
              </a:solidFill>
              <a:ln w="63500">
                <a:solidFill>
                  <a:srgbClr val="632523"/>
                </a:solidFill>
              </a:ln>
            </c:spPr>
          </c:marker>
          <c:xVal>
            <c:numRef>
              <c:f>Sheet1!$A$2:$A$27</c:f>
              <c:numCache>
                <c:formatCode>General</c:formatCode>
                <c:ptCount val="26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  <c:pt idx="25">
                  <c:v>2015.0</c:v>
                </c:pt>
              </c:numCache>
            </c:numRef>
          </c:xVal>
          <c:yVal>
            <c:numRef>
              <c:f>Sheet1!$C$2:$C$27</c:f>
              <c:numCache>
                <c:formatCode>General</c:formatCode>
                <c:ptCount val="26"/>
                <c:pt idx="0">
                  <c:v>7.346945482600003</c:v>
                </c:pt>
                <c:pt idx="1">
                  <c:v>7.331111985200002</c:v>
                </c:pt>
                <c:pt idx="2">
                  <c:v>7.2374199549</c:v>
                </c:pt>
                <c:pt idx="3">
                  <c:v>7.189384244599974</c:v>
                </c:pt>
                <c:pt idx="4">
                  <c:v>7.232860413600013</c:v>
                </c:pt>
                <c:pt idx="5">
                  <c:v>7.23370316470004</c:v>
                </c:pt>
                <c:pt idx="6">
                  <c:v>6.878413191800012</c:v>
                </c:pt>
                <c:pt idx="7">
                  <c:v>6.7740744551</c:v>
                </c:pt>
                <c:pt idx="8">
                  <c:v>6.787856976799953</c:v>
                </c:pt>
                <c:pt idx="9">
                  <c:v>6.899077649099976</c:v>
                </c:pt>
                <c:pt idx="10">
                  <c:v>6.792405079499963</c:v>
                </c:pt>
                <c:pt idx="11">
                  <c:v>6.6754713017</c:v>
                </c:pt>
                <c:pt idx="12">
                  <c:v>6.656008926999974</c:v>
                </c:pt>
                <c:pt idx="13">
                  <c:v>6.676401055999999</c:v>
                </c:pt>
                <c:pt idx="14">
                  <c:v>6.7718803293</c:v>
                </c:pt>
                <c:pt idx="15">
                  <c:v>6.913530977499956</c:v>
                </c:pt>
                <c:pt idx="16">
                  <c:v>6.8376442154</c:v>
                </c:pt>
                <c:pt idx="17">
                  <c:v>6.696764551899974</c:v>
                </c:pt>
                <c:pt idx="18">
                  <c:v>6.814306124499986</c:v>
                </c:pt>
                <c:pt idx="19">
                  <c:v>6.8795920474</c:v>
                </c:pt>
                <c:pt idx="20">
                  <c:v>6.3493440185</c:v>
                </c:pt>
                <c:pt idx="21">
                  <c:v>5.906946272199995</c:v>
                </c:pt>
                <c:pt idx="22">
                  <c:v>5.6004493349</c:v>
                </c:pt>
                <c:pt idx="23">
                  <c:v>5.4031440203</c:v>
                </c:pt>
                <c:pt idx="24">
                  <c:v>5.209772822800002</c:v>
                </c:pt>
                <c:pt idx="25">
                  <c:v>4.9486361679</c:v>
                </c:pt>
              </c:numCache>
            </c:numRef>
          </c:yVal>
          <c:smooth val="0"/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 Cow dams</c:v>
                </c:pt>
              </c:strCache>
            </c:strRef>
          </c:tx>
          <c:spPr>
            <a:ln w="88900" cap="sq">
              <a:solidFill>
                <a:srgbClr val="632523"/>
              </a:solidFill>
              <a:prstDash val="solid"/>
              <a:miter lim="800000"/>
            </a:ln>
          </c:spPr>
          <c:marker>
            <c:symbol val="circle"/>
            <c:size val="24"/>
            <c:spPr>
              <a:solidFill>
                <a:srgbClr val="E6B9B8"/>
              </a:solidFill>
              <a:ln w="63500" cap="rnd">
                <a:solidFill>
                  <a:srgbClr val="632523"/>
                </a:solidFill>
              </a:ln>
            </c:spPr>
          </c:marker>
          <c:xVal>
            <c:numRef>
              <c:f>Sheet1!$A$2:$A$27</c:f>
              <c:numCache>
                <c:formatCode>General</c:formatCode>
                <c:ptCount val="26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  <c:pt idx="25">
                  <c:v>2015.0</c:v>
                </c:pt>
              </c:numCache>
            </c:numRef>
          </c:xVal>
          <c:yVal>
            <c:numRef>
              <c:f>Sheet1!$E$2:$E$27</c:f>
              <c:numCache>
                <c:formatCode>General</c:formatCode>
                <c:ptCount val="26"/>
                <c:pt idx="0">
                  <c:v>4.206733931900001</c:v>
                </c:pt>
                <c:pt idx="1">
                  <c:v>4.173388305200001</c:v>
                </c:pt>
                <c:pt idx="2">
                  <c:v>4.129426739099975</c:v>
                </c:pt>
                <c:pt idx="3">
                  <c:v>4.097113884699985</c:v>
                </c:pt>
                <c:pt idx="4">
                  <c:v>4.080280258499968</c:v>
                </c:pt>
                <c:pt idx="5">
                  <c:v>4.0670730047</c:v>
                </c:pt>
                <c:pt idx="6">
                  <c:v>4.0702341517</c:v>
                </c:pt>
                <c:pt idx="7">
                  <c:v>4.087006664599985</c:v>
                </c:pt>
                <c:pt idx="8">
                  <c:v>4.058414227699938</c:v>
                </c:pt>
                <c:pt idx="9">
                  <c:v>4.0303718888</c:v>
                </c:pt>
                <c:pt idx="10">
                  <c:v>4.0156586961</c:v>
                </c:pt>
                <c:pt idx="11">
                  <c:v>3.9995511513</c:v>
                </c:pt>
                <c:pt idx="12">
                  <c:v>3.9665736904</c:v>
                </c:pt>
                <c:pt idx="13">
                  <c:v>3.934279614299997</c:v>
                </c:pt>
                <c:pt idx="14">
                  <c:v>3.888529701500011</c:v>
                </c:pt>
                <c:pt idx="15">
                  <c:v>3.8731729687</c:v>
                </c:pt>
                <c:pt idx="16">
                  <c:v>3.836313427899998</c:v>
                </c:pt>
                <c:pt idx="17">
                  <c:v>3.7814518701</c:v>
                </c:pt>
                <c:pt idx="18">
                  <c:v>3.7535694988</c:v>
                </c:pt>
                <c:pt idx="19">
                  <c:v>3.7168595126</c:v>
                </c:pt>
                <c:pt idx="20">
                  <c:v>3.663215851600011</c:v>
                </c:pt>
                <c:pt idx="21">
                  <c:v>3.6086894506</c:v>
                </c:pt>
                <c:pt idx="22">
                  <c:v>3.5739996013</c:v>
                </c:pt>
                <c:pt idx="23">
                  <c:v>3.543614753100011</c:v>
                </c:pt>
                <c:pt idx="24">
                  <c:v>3.4236192104</c:v>
                </c:pt>
                <c:pt idx="25">
                  <c:v>3.4285477349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7926904"/>
        <c:axId val="2081083336"/>
      </c:scatterChart>
      <c:valAx>
        <c:axId val="-2137926904"/>
        <c:scaling>
          <c:orientation val="minMax"/>
          <c:max val="2015.0"/>
          <c:min val="1990.0"/>
        </c:scaling>
        <c:delete val="1"/>
        <c:axPos val="b"/>
        <c:numFmt formatCode="General" sourceLinked="1"/>
        <c:majorTickMark val="out"/>
        <c:minorTickMark val="none"/>
        <c:tickLblPos val="none"/>
        <c:crossAx val="2081083336"/>
        <c:crosses val="autoZero"/>
        <c:crossBetween val="midCat"/>
      </c:valAx>
      <c:valAx>
        <c:axId val="2081083336"/>
        <c:scaling>
          <c:orientation val="minMax"/>
          <c:max val="8.0"/>
          <c:min val="2.0"/>
        </c:scaling>
        <c:delete val="1"/>
        <c:axPos val="l"/>
        <c:numFmt formatCode="General" sourceLinked="1"/>
        <c:majorTickMark val="out"/>
        <c:minorTickMark val="none"/>
        <c:tickLblPos val="none"/>
        <c:crossAx val="-21379269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463894721493147"/>
          <c:y val="0.274527689638674"/>
          <c:w val="0.212574910041438"/>
          <c:h val="0.1317956630645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4800" b="0">
          <a:latin typeface="Calibri" pitchFamily="34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327653927578"/>
          <c:y val="0.054307600071959"/>
          <c:w val="0.851773732300789"/>
          <c:h val="0.7777940055001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'Genetic merit'!$C$5</c:f>
              <c:strCache>
                <c:ptCount val="1"/>
              </c:strCache>
            </c:strRef>
          </c:tx>
          <c:spPr>
            <a:gradFill>
              <a:gsLst>
                <a:gs pos="0">
                  <a:srgbClr val="C0504D">
                    <a:lumMod val="75000"/>
                  </a:srgbClr>
                </a:gs>
                <a:gs pos="50000">
                  <a:srgbClr val="C0504D">
                    <a:lumMod val="40000"/>
                    <a:lumOff val="60000"/>
                  </a:srgbClr>
                </a:gs>
                <a:gs pos="100000">
                  <a:srgbClr val="990C22">
                    <a:lumMod val="75000"/>
                  </a:srgbClr>
                </a:gs>
              </a:gsLst>
              <a:lin ang="0" scaled="1"/>
            </a:gra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254061"/>
                  </a:gs>
                  <a:gs pos="50000">
                    <a:srgbClr val="B9CDE5"/>
                  </a:gs>
                  <a:gs pos="100000">
                    <a:srgbClr val="254061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254061"/>
                  </a:gs>
                  <a:gs pos="50000">
                    <a:srgbClr val="B9CDE5"/>
                  </a:gs>
                  <a:gs pos="100000">
                    <a:srgbClr val="254061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rgbClr val="254061"/>
                  </a:gs>
                  <a:gs pos="50000">
                    <a:srgbClr val="B9CDE5"/>
                  </a:gs>
                  <a:gs pos="100000">
                    <a:srgbClr val="254061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rgbClr val="254061"/>
                  </a:gs>
                  <a:gs pos="50000">
                    <a:srgbClr val="B9CDE5"/>
                  </a:gs>
                  <a:gs pos="100000">
                    <a:srgbClr val="254061"/>
                  </a:gs>
                </a:gsLst>
                <a:lin ang="0" scaled="1"/>
                <a:tileRect/>
              </a:gradFill>
              <a:ln>
                <a:noFill/>
              </a:ln>
            </c:spPr>
          </c:dPt>
          <c:dPt>
            <c:idx val="5"/>
            <c:invertIfNegative val="0"/>
            <c:bubble3D val="0"/>
            <c:spPr>
              <a:gradFill>
                <a:gsLst>
                  <a:gs pos="0">
                    <a:srgbClr val="254061"/>
                  </a:gs>
                  <a:gs pos="50000">
                    <a:srgbClr val="B9CDE5"/>
                  </a:gs>
                  <a:gs pos="100000">
                    <a:srgbClr val="254061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6"/>
            <c:invertIfNegative val="0"/>
            <c:bubble3D val="0"/>
            <c:spPr>
              <a:gradFill>
                <a:gsLst>
                  <a:gs pos="0">
                    <a:srgbClr val="632523"/>
                  </a:gs>
                  <a:gs pos="50000">
                    <a:srgbClr val="C0504D">
                      <a:lumMod val="40000"/>
                      <a:lumOff val="60000"/>
                    </a:srgbClr>
                  </a:gs>
                  <a:gs pos="100000">
                    <a:srgbClr val="632523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7"/>
            <c:invertIfNegative val="0"/>
            <c:bubble3D val="0"/>
            <c:spPr>
              <a:gradFill>
                <a:gsLst>
                  <a:gs pos="0">
                    <a:srgbClr val="632523"/>
                  </a:gs>
                  <a:gs pos="50000">
                    <a:srgbClr val="C0504D">
                      <a:lumMod val="40000"/>
                      <a:lumOff val="60000"/>
                    </a:srgbClr>
                  </a:gs>
                  <a:gs pos="100000">
                    <a:srgbClr val="632523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8"/>
            <c:invertIfNegative val="0"/>
            <c:bubble3D val="0"/>
            <c:spPr>
              <a:gradFill>
                <a:gsLst>
                  <a:gs pos="0">
                    <a:srgbClr val="632523"/>
                  </a:gs>
                  <a:gs pos="50000">
                    <a:srgbClr val="C0504D">
                      <a:lumMod val="40000"/>
                      <a:lumOff val="60000"/>
                    </a:srgbClr>
                  </a:gs>
                  <a:gs pos="100000">
                    <a:srgbClr val="632523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9"/>
            <c:invertIfNegative val="0"/>
            <c:bubble3D val="0"/>
            <c:spPr>
              <a:gradFill>
                <a:gsLst>
                  <a:gs pos="0">
                    <a:srgbClr val="632523"/>
                  </a:gs>
                  <a:gs pos="50000">
                    <a:srgbClr val="C0504D">
                      <a:lumMod val="40000"/>
                      <a:lumOff val="60000"/>
                    </a:srgbClr>
                  </a:gs>
                  <a:gs pos="100000">
                    <a:srgbClr val="632523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0"/>
            <c:invertIfNegative val="0"/>
            <c:bubble3D val="0"/>
            <c:spPr>
              <a:gradFill>
                <a:gsLst>
                  <a:gs pos="0">
                    <a:srgbClr val="632523"/>
                  </a:gs>
                  <a:gs pos="50000">
                    <a:srgbClr val="C0504D">
                      <a:lumMod val="40000"/>
                      <a:lumOff val="60000"/>
                    </a:srgbClr>
                  </a:gs>
                  <a:gs pos="100000">
                    <a:srgbClr val="632523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1"/>
            <c:invertIfNegative val="0"/>
            <c:bubble3D val="0"/>
            <c:spPr>
              <a:gradFill>
                <a:gsLst>
                  <a:gs pos="0">
                    <a:srgbClr val="632523"/>
                  </a:gs>
                  <a:gs pos="50000">
                    <a:srgbClr val="C0504D">
                      <a:lumMod val="40000"/>
                      <a:lumOff val="60000"/>
                    </a:srgbClr>
                  </a:gs>
                  <a:gs pos="100000">
                    <a:srgbClr val="632523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2"/>
            <c:invertIfNegative val="0"/>
            <c:bubble3D val="0"/>
            <c:spPr>
              <a:gradFill>
                <a:gsLst>
                  <a:gs pos="0">
                    <a:srgbClr val="4F6228"/>
                  </a:gs>
                  <a:gs pos="50000">
                    <a:srgbClr val="D7E4BD"/>
                  </a:gs>
                  <a:gs pos="100000">
                    <a:srgbClr val="4F6228"/>
                  </a:gs>
                </a:gsLst>
                <a:lin ang="0" scaled="1"/>
              </a:gradFill>
              <a:ln w="12700">
                <a:noFill/>
              </a:ln>
            </c:spPr>
          </c:dPt>
          <c:dPt>
            <c:idx val="13"/>
            <c:invertIfNegative val="0"/>
            <c:bubble3D val="0"/>
            <c:spPr>
              <a:gradFill>
                <a:gsLst>
                  <a:gs pos="0">
                    <a:srgbClr val="4F6228"/>
                  </a:gs>
                  <a:gs pos="50000">
                    <a:srgbClr val="D7E4BD"/>
                  </a:gs>
                  <a:gs pos="100000">
                    <a:srgbClr val="4F6228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4"/>
            <c:invertIfNegative val="0"/>
            <c:bubble3D val="0"/>
            <c:spPr>
              <a:gradFill flip="none" rotWithShape="1">
                <a:gsLst>
                  <a:gs pos="0">
                    <a:srgbClr val="4F6228"/>
                  </a:gs>
                  <a:gs pos="50000">
                    <a:srgbClr val="D7E4BD"/>
                  </a:gs>
                  <a:gs pos="100000">
                    <a:srgbClr val="4F6228"/>
                  </a:gs>
                </a:gsLst>
                <a:lin ang="0" scaled="1"/>
                <a:tileRect/>
              </a:gradFill>
              <a:ln>
                <a:noFill/>
              </a:ln>
            </c:spPr>
          </c:dPt>
          <c:dPt>
            <c:idx val="15"/>
            <c:invertIfNegative val="0"/>
            <c:bubble3D val="0"/>
            <c:spPr>
              <a:gradFill>
                <a:gsLst>
                  <a:gs pos="0">
                    <a:srgbClr val="4F6228"/>
                  </a:gs>
                  <a:gs pos="50000">
                    <a:srgbClr val="D7E4BD"/>
                  </a:gs>
                  <a:gs pos="100000">
                    <a:srgbClr val="4F6228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6"/>
            <c:invertIfNegative val="0"/>
            <c:bubble3D val="0"/>
            <c:spPr>
              <a:gradFill>
                <a:gsLst>
                  <a:gs pos="0">
                    <a:srgbClr val="4F6228"/>
                  </a:gs>
                  <a:gs pos="50000">
                    <a:srgbClr val="D7E4BD"/>
                  </a:gs>
                  <a:gs pos="100000">
                    <a:srgbClr val="4F6228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7"/>
            <c:invertIfNegative val="0"/>
            <c:bubble3D val="0"/>
            <c:spPr>
              <a:gradFill>
                <a:gsLst>
                  <a:gs pos="0">
                    <a:srgbClr val="4F6228"/>
                  </a:gs>
                  <a:gs pos="50000">
                    <a:srgbClr val="D7E4BD"/>
                  </a:gs>
                  <a:gs pos="100000">
                    <a:srgbClr val="4F6228"/>
                  </a:gs>
                </a:gsLst>
                <a:lin ang="0" scaled="1"/>
              </a:gradFill>
              <a:ln>
                <a:noFill/>
              </a:ln>
            </c:spPr>
          </c:dPt>
          <c:cat>
            <c:strRef>
              <c:f>'Genetic merit'!$A$5:$A$23</c:f>
              <c:strCache>
                <c:ptCount val="18"/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</c:v>
                </c:pt>
                <c:pt idx="17">
                  <c:v>16</c:v>
                </c:pt>
              </c:strCache>
            </c:strRef>
          </c:cat>
          <c:val>
            <c:numRef>
              <c:f>'Genetic merit'!$C$5:$C$23</c:f>
              <c:numCache>
                <c:formatCode>General</c:formatCode>
                <c:ptCount val="19"/>
                <c:pt idx="1">
                  <c:v>-216.1346938999996</c:v>
                </c:pt>
                <c:pt idx="2">
                  <c:v>-199.6043453</c:v>
                </c:pt>
                <c:pt idx="3">
                  <c:v>-168.9223692000005</c:v>
                </c:pt>
                <c:pt idx="4">
                  <c:v>-151.167735</c:v>
                </c:pt>
                <c:pt idx="5">
                  <c:v>-145.255603</c:v>
                </c:pt>
                <c:pt idx="6">
                  <c:v>-105.1367748999996</c:v>
                </c:pt>
                <c:pt idx="7">
                  <c:v>-50.9911894</c:v>
                </c:pt>
                <c:pt idx="8">
                  <c:v>-27.3117409</c:v>
                </c:pt>
                <c:pt idx="9">
                  <c:v>4.9573703</c:v>
                </c:pt>
                <c:pt idx="10">
                  <c:v>89.50215749999998</c:v>
                </c:pt>
                <c:pt idx="11">
                  <c:v>131.8376483000008</c:v>
                </c:pt>
                <c:pt idx="12">
                  <c:v>197.3713102</c:v>
                </c:pt>
                <c:pt idx="13">
                  <c:v>275.9150753999991</c:v>
                </c:pt>
                <c:pt idx="14">
                  <c:v>367.8590987</c:v>
                </c:pt>
                <c:pt idx="15">
                  <c:v>473.230278399999</c:v>
                </c:pt>
                <c:pt idx="16">
                  <c:v>544.1813411</c:v>
                </c:pt>
                <c:pt idx="17">
                  <c:v>652.9288538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2139775240"/>
        <c:axId val="-2142478152"/>
      </c:barChart>
      <c:catAx>
        <c:axId val="-2139775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/>
                  <a:t>Year entered AI</a:t>
                </a:r>
              </a:p>
            </c:rich>
          </c:tx>
          <c:overlay val="0"/>
        </c:title>
        <c:numFmt formatCode="@" sourceLinked="1"/>
        <c:majorTickMark val="out"/>
        <c:minorTickMark val="none"/>
        <c:tickLblPos val="nextTo"/>
        <c:spPr>
          <a:ln w="6350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b="0"/>
            </a:pPr>
            <a:endParaRPr lang="en-US"/>
          </a:p>
        </c:txPr>
        <c:crossAx val="-2142478152"/>
        <c:crossesAt val="-300.0"/>
        <c:auto val="1"/>
        <c:lblAlgn val="ctr"/>
        <c:lblOffset val="20"/>
        <c:tickLblSkip val="1"/>
        <c:noMultiLvlLbl val="0"/>
      </c:catAx>
      <c:valAx>
        <c:axId val="-21424781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/>
                  <a:t>Average net merit (US$)</a:t>
                </a:r>
              </a:p>
            </c:rich>
          </c:tx>
          <c:layout>
            <c:manualLayout>
              <c:xMode val="edge"/>
              <c:yMode val="edge"/>
              <c:x val="0.000543769037237606"/>
              <c:y val="0.13891823551858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6350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b="0"/>
            </a:pPr>
            <a:endParaRPr lang="en-US"/>
          </a:p>
        </c:txPr>
        <c:crossAx val="-2139775240"/>
        <c:crosses val="autoZero"/>
        <c:crossBetween val="midCat"/>
      </c:valAx>
    </c:plotArea>
    <c:plotVisOnly val="1"/>
    <c:dispBlanksAs val="gap"/>
    <c:showDLblsOverMax val="0"/>
  </c:chart>
  <c:spPr>
    <a:noFill/>
    <a:ln w="12700" cap="sq">
      <a:noFill/>
      <a:miter lim="800000"/>
    </a:ln>
  </c:spPr>
  <c:txPr>
    <a:bodyPr/>
    <a:lstStyle/>
    <a:p>
      <a:pPr>
        <a:defRPr sz="4800" b="1">
          <a:solidFill>
            <a:srgbClr val="000000"/>
          </a:solidFill>
          <a:latin typeface="Calibri" pitchFamily="34" charset="0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0.83396</cdr:x>
      <cdr:y>0.94484</cdr:y>
    </cdr:from>
    <cdr:to>
      <cdr:x>0.99538</cdr:x>
      <cdr:y>0.98841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423764" y="9404287"/>
          <a:ext cx="3566160" cy="433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r>
            <a:rPr lang="en-US" sz="3000" b="0" dirty="0">
              <a:latin typeface="Calibri" pitchFamily="34" charset="0"/>
            </a:rPr>
            <a:t>*Through </a:t>
          </a:r>
          <a:r>
            <a:rPr lang="en-US" sz="3000" b="0" dirty="0" smtClean="0">
              <a:latin typeface="Calibri" pitchFamily="34" charset="0"/>
            </a:rPr>
            <a:t>October 31</a:t>
          </a:r>
          <a:endParaRPr lang="en-US" sz="3000" b="0" dirty="0">
            <a:latin typeface="Calibri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0.73245</cdr:x>
      <cdr:y>0.15913</cdr:y>
    </cdr:from>
    <cdr:to>
      <cdr:x>0.99192</cdr:x>
      <cdr:y>0.25461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246895" y="1703295"/>
          <a:ext cx="5755341" cy="10219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4800" b="0" dirty="0" smtClean="0">
              <a:latin typeface="Calibri" pitchFamily="34" charset="0"/>
            </a:rPr>
            <a:t>Holstein service sires</a:t>
          </a:r>
          <a:endParaRPr lang="en-US" sz="4800" b="0" dirty="0">
            <a:latin typeface="Calibri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0.13371</cdr:x>
      <cdr:y>0.53933</cdr:y>
    </cdr:from>
    <cdr:to>
      <cdr:x>0.39159</cdr:x>
      <cdr:y>0.70706</cdr:y>
    </cdr:to>
    <cdr:sp macro="" textlink="">
      <cdr:nvSpPr>
        <cdr:cNvPr id="5" name="TextBox 6"/>
        <cdr:cNvSpPr txBox="1"/>
      </cdr:nvSpPr>
      <cdr:spPr>
        <a:xfrm xmlns:a="http://schemas.openxmlformats.org/drawingml/2006/main">
          <a:off x="2952456" y="5325492"/>
          <a:ext cx="5694266" cy="16562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5200" b="1" i="0" dirty="0" smtClean="0">
              <a:solidFill>
                <a:srgbClr val="254061"/>
              </a:solidFill>
              <a:latin typeface="Calibri" pitchFamily="34" charset="0"/>
            </a:rPr>
            <a:t>Average gain:</a:t>
          </a:r>
        </a:p>
        <a:p xmlns:a="http://schemas.openxmlformats.org/drawingml/2006/main">
          <a:pPr algn="ctr"/>
          <a:r>
            <a:rPr lang="en-US" sz="5200" b="1" i="0" dirty="0" smtClean="0">
              <a:solidFill>
                <a:srgbClr val="254061"/>
              </a:solidFill>
              <a:latin typeface="Calibri" pitchFamily="34" charset="0"/>
            </a:rPr>
            <a:t>US$17.72/year</a:t>
          </a:r>
          <a:endParaRPr lang="en-US" sz="5200" b="1" i="0" dirty="0">
            <a:solidFill>
              <a:srgbClr val="254061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0.3896</cdr:x>
      <cdr:y>0.3589</cdr:y>
    </cdr:from>
    <cdr:to>
      <cdr:x>0.65031</cdr:x>
      <cdr:y>0.52663</cdr:y>
    </cdr:to>
    <cdr:sp macro="" textlink="">
      <cdr:nvSpPr>
        <cdr:cNvPr id="6" name="TextBox 6"/>
        <cdr:cNvSpPr txBox="1"/>
      </cdr:nvSpPr>
      <cdr:spPr>
        <a:xfrm xmlns:a="http://schemas.openxmlformats.org/drawingml/2006/main">
          <a:off x="8602728" y="3543925"/>
          <a:ext cx="5756754" cy="16562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5200" b="1" i="0" dirty="0" smtClean="0">
              <a:solidFill>
                <a:srgbClr val="632523"/>
              </a:solidFill>
              <a:latin typeface="Calibri" pitchFamily="34" charset="0"/>
            </a:rPr>
            <a:t>Average gain:</a:t>
          </a:r>
        </a:p>
        <a:p xmlns:a="http://schemas.openxmlformats.org/drawingml/2006/main">
          <a:pPr algn="ctr"/>
          <a:r>
            <a:rPr lang="en-US" sz="5200" b="1" i="0" dirty="0" smtClean="0">
              <a:solidFill>
                <a:srgbClr val="632523"/>
              </a:solidFill>
              <a:latin typeface="Calibri" pitchFamily="34" charset="0"/>
            </a:rPr>
            <a:t>US$46.95/year</a:t>
          </a:r>
          <a:endParaRPr lang="en-US" sz="5200" b="1" i="0" dirty="0">
            <a:solidFill>
              <a:srgbClr val="632523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0.67297</cdr:x>
      <cdr:y>0</cdr:y>
    </cdr:from>
    <cdr:to>
      <cdr:x>0.93631</cdr:x>
      <cdr:y>0.16773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4860003" y="-345057"/>
          <a:ext cx="5814827" cy="16562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5200" b="1" i="0" dirty="0" smtClean="0">
              <a:solidFill>
                <a:srgbClr val="4F6228"/>
              </a:solidFill>
              <a:latin typeface="Calibri" pitchFamily="34" charset="0"/>
            </a:rPr>
            <a:t>Average gain:</a:t>
          </a:r>
        </a:p>
        <a:p xmlns:a="http://schemas.openxmlformats.org/drawingml/2006/main">
          <a:pPr algn="ctr"/>
          <a:r>
            <a:rPr lang="en-US" sz="5200" b="1" i="0" dirty="0" smtClean="0">
              <a:solidFill>
                <a:srgbClr val="4F6228"/>
              </a:solidFill>
              <a:latin typeface="Calibri" pitchFamily="34" charset="0"/>
            </a:rPr>
            <a:t>US$80.49/year</a:t>
          </a:r>
          <a:endParaRPr lang="en-US" sz="5200" b="1" i="0" dirty="0">
            <a:solidFill>
              <a:srgbClr val="4F6228"/>
            </a:solidFill>
            <a:latin typeface="Calibri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Quattrocento San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B7147-B5B9-ED43-8EC1-5456957C7C11}" type="datetimeFigureOut">
              <a:rPr lang="en-US" smtClean="0">
                <a:latin typeface="Quattrocento Sans"/>
              </a:rPr>
              <a:pPr/>
              <a:t>11/16/17</a:t>
            </a:fld>
            <a:endParaRPr lang="en-US" dirty="0">
              <a:latin typeface="Quattrocento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Quattrocento San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E732B-6FD1-FE4F-815C-89423158E6E0}" type="slidenum">
              <a:rPr lang="en-US" smtClean="0">
                <a:latin typeface="Quattrocento Sans"/>
              </a:rPr>
              <a:pPr/>
              <a:t>‹#›</a:t>
            </a:fld>
            <a:endParaRPr lang="en-US" dirty="0">
              <a:latin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42136603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Quattrocento Sans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Quattrocento Sans"/>
              </a:defRPr>
            </a:lvl1pPr>
          </a:lstStyle>
          <a:p>
            <a:fld id="{728935A9-D5D5-D144-833A-9513DD3F0E5B}" type="datetimeFigureOut">
              <a:rPr lang="en-US" smtClean="0"/>
              <a:pPr/>
              <a:t>11/16/17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Quattrocento San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Quattrocento Sans"/>
              </a:defRPr>
            </a:lvl1pPr>
          </a:lstStyle>
          <a:p>
            <a:fld id="{855B897B-2C03-AE41-8B50-130063A061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0262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88090" rtl="0" eaLnBrk="1" latinLnBrk="0" hangingPunct="1">
      <a:defRPr sz="2900" kern="1200">
        <a:solidFill>
          <a:schemeClr val="tx1"/>
        </a:solidFill>
        <a:latin typeface="Quattrocento Sans"/>
        <a:ea typeface="+mn-ea"/>
        <a:cs typeface="+mn-cs"/>
      </a:defRPr>
    </a:lvl1pPr>
    <a:lvl2pPr marL="1088090" algn="l" defTabSz="1088090" rtl="0" eaLnBrk="1" latinLnBrk="0" hangingPunct="1">
      <a:defRPr sz="2900" kern="1200">
        <a:solidFill>
          <a:schemeClr val="tx1"/>
        </a:solidFill>
        <a:latin typeface="Quattrocento Sans"/>
        <a:ea typeface="+mn-ea"/>
        <a:cs typeface="+mn-cs"/>
      </a:defRPr>
    </a:lvl2pPr>
    <a:lvl3pPr marL="2176181" algn="l" defTabSz="1088090" rtl="0" eaLnBrk="1" latinLnBrk="0" hangingPunct="1">
      <a:defRPr sz="2900" kern="1200">
        <a:solidFill>
          <a:schemeClr val="tx1"/>
        </a:solidFill>
        <a:latin typeface="Quattrocento Sans"/>
        <a:ea typeface="+mn-ea"/>
        <a:cs typeface="+mn-cs"/>
      </a:defRPr>
    </a:lvl3pPr>
    <a:lvl4pPr marL="3264271" algn="l" defTabSz="1088090" rtl="0" eaLnBrk="1" latinLnBrk="0" hangingPunct="1">
      <a:defRPr sz="2900" kern="1200">
        <a:solidFill>
          <a:schemeClr val="tx1"/>
        </a:solidFill>
        <a:latin typeface="Quattrocento Sans"/>
        <a:ea typeface="+mn-ea"/>
        <a:cs typeface="+mn-cs"/>
      </a:defRPr>
    </a:lvl4pPr>
    <a:lvl5pPr marL="4352361" algn="l" defTabSz="1088090" rtl="0" eaLnBrk="1" latinLnBrk="0" hangingPunct="1">
      <a:defRPr sz="2900" kern="1200">
        <a:solidFill>
          <a:schemeClr val="tx1"/>
        </a:solidFill>
        <a:latin typeface="Quattrocento Sans"/>
        <a:ea typeface="+mn-ea"/>
        <a:cs typeface="+mn-cs"/>
      </a:defRPr>
    </a:lvl5pPr>
    <a:lvl6pPr marL="5440451" algn="l" defTabSz="108809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28542" algn="l" defTabSz="108809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16632" algn="l" defTabSz="108809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4722" algn="l" defTabSz="108809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B897B-2C03-AE41-8B50-130063A0610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230DF6-1430-DE46-91A5-29155AACA161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64866" name="Rectangle 7"/>
          <p:cNvSpPr txBox="1">
            <a:spLocks noGrp="1" noChangeArrowheads="1"/>
          </p:cNvSpPr>
          <p:nvPr/>
        </p:nvSpPr>
        <p:spPr bwMode="auto">
          <a:xfrm>
            <a:off x="3884960" y="8686957"/>
            <a:ext cx="2973040" cy="45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5" tIns="45528" rIns="91055" bIns="45528" anchor="b"/>
          <a:lstStyle>
            <a:lvl1pPr defTabSz="930275"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marL="744538" indent="-287338" defTabSz="930275"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4588" defTabSz="930275"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1788" defTabSz="930275"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8988" defTabSz="930275"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6188" indent="-228600" defTabSz="93027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3388" indent="-228600" defTabSz="93027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30588" indent="-228600" defTabSz="93027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7788" indent="-228600" defTabSz="93027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>
              <a:buClrTx/>
              <a:buSzTx/>
              <a:buFontTx/>
              <a:buNone/>
            </a:pPr>
            <a:fld id="{109D4EBC-9CD2-F948-9DCF-5DD0E7F7D958}" type="slidenum">
              <a:rPr lang="en-US" sz="1200">
                <a:solidFill>
                  <a:srgbClr val="FFFF00"/>
                </a:solidFill>
                <a:ea typeface="Arial Unicode MS" pitchFamily="34" charset="-128"/>
              </a:rPr>
              <a:pPr algn="r">
                <a:buClrTx/>
                <a:buSzTx/>
                <a:buFontTx/>
                <a:buNone/>
              </a:pPr>
              <a:t>3</a:t>
            </a:fld>
            <a:endParaRPr lang="en-US" sz="1200" dirty="0">
              <a:solidFill>
                <a:srgbClr val="FFFF00"/>
              </a:solidFill>
              <a:ea typeface="Arial Unicode MS" pitchFamily="34" charset="-128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4213"/>
            <a:ext cx="6091238" cy="3429000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21" y="4344259"/>
            <a:ext cx="5027959" cy="4114956"/>
          </a:xfrm>
        </p:spPr>
        <p:txBody>
          <a:bodyPr lIns="91055" tIns="45528" rIns="91055" bIns="45528"/>
          <a:lstStyle/>
          <a:p>
            <a:pPr defTabSz="896203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B897B-2C03-AE41-8B50-130063A0610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B897B-2C03-AE41-8B50-130063A0610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24368125" cy="10409965"/>
          </a:xfrm>
          <a:prstGeom prst="rect">
            <a:avLst/>
          </a:prstGeom>
          <a:solidFill>
            <a:srgbClr val="1B15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7618" tIns="108809" rIns="217618" bIns="108809"/>
          <a:lstStyle/>
          <a:p>
            <a:endParaRPr lang="en-US" dirty="0">
              <a:latin typeface="Quattrocento San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11505750"/>
            <a:ext cx="24368125" cy="22102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7618" tIns="108809" rIns="217618" bIns="108809"/>
          <a:lstStyle/>
          <a:p>
            <a:endParaRPr lang="en-US" dirty="0">
              <a:latin typeface="Quattrocento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7610" y="2729255"/>
            <a:ext cx="20712906" cy="2940050"/>
          </a:xfrm>
        </p:spPr>
        <p:txBody>
          <a:bodyPr/>
          <a:lstStyle>
            <a:lvl1pPr algn="ctr">
              <a:defRPr sz="10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5219" y="6651720"/>
            <a:ext cx="17057688" cy="1952046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  <a:lvl2pPr marL="1088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2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0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8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6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4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 flipV="1">
            <a:off x="4693835" y="6675040"/>
            <a:ext cx="14980454" cy="136525"/>
            <a:chOff x="634968" y="5095432"/>
            <a:chExt cx="7955770" cy="292914"/>
          </a:xfrm>
          <a:effectLst/>
        </p:grpSpPr>
        <p:cxnSp>
          <p:nvCxnSpPr>
            <p:cNvPr id="8" name="Straight Connector 7"/>
            <p:cNvCxnSpPr/>
            <p:nvPr/>
          </p:nvCxnSpPr>
          <p:spPr>
            <a:xfrm>
              <a:off x="634968" y="5095432"/>
              <a:ext cx="79557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34968" y="5388346"/>
              <a:ext cx="79557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 descr="PNG_CDCB Logo_Color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08" y="9906372"/>
            <a:ext cx="6033118" cy="426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03712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831733" y="12488565"/>
            <a:ext cx="6317986" cy="730250"/>
          </a:xfrm>
          <a:prstGeom prst="rect">
            <a:avLst/>
          </a:prstGeom>
        </p:spPr>
        <p:txBody>
          <a:bodyPr/>
          <a:lstStyle/>
          <a:p>
            <a:fld id="{9B829770-EC55-6745-BBAB-A0764E32B3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572798"/>
            <a:ext cx="24368125" cy="12570404"/>
          </a:xfrm>
        </p:spPr>
        <p:txBody>
          <a:bodyPr lIns="914400" tIns="155448" rIns="914400" bIns="155448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82693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831733" y="12488565"/>
            <a:ext cx="6317986" cy="730250"/>
          </a:xfrm>
          <a:prstGeom prst="rect">
            <a:avLst/>
          </a:prstGeom>
        </p:spPr>
        <p:txBody>
          <a:bodyPr/>
          <a:lstStyle/>
          <a:p>
            <a:fld id="{9B829770-EC55-6745-BBAB-A0764E32B3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110917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6831733" y="12488565"/>
            <a:ext cx="6317986" cy="730250"/>
          </a:xfrm>
          <a:prstGeom prst="rect">
            <a:avLst/>
          </a:prstGeom>
        </p:spPr>
        <p:txBody>
          <a:bodyPr/>
          <a:lstStyle/>
          <a:p>
            <a:fld id="{9B829770-EC55-6745-BBAB-A0764E32B3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083903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747462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179" y="365127"/>
            <a:ext cx="21922851" cy="1098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14179" y="2466976"/>
            <a:ext cx="21922851" cy="38481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971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406" y="231756"/>
            <a:ext cx="21931313" cy="2057400"/>
          </a:xfrm>
        </p:spPr>
        <p:txBody>
          <a:bodyPr/>
          <a:lstStyle>
            <a:lvl1pPr>
              <a:defRPr sz="7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7000"/>
              </a:lnSpc>
              <a:spcAft>
                <a:spcPts val="2400"/>
              </a:spcAft>
              <a:defRPr sz="6000"/>
            </a:lvl1pPr>
            <a:lvl2pPr>
              <a:lnSpc>
                <a:spcPts val="7000"/>
              </a:lnSpc>
              <a:spcAft>
                <a:spcPts val="2400"/>
              </a:spcAft>
              <a:defRPr sz="5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831733" y="12488565"/>
            <a:ext cx="6317986" cy="730250"/>
          </a:xfrm>
          <a:prstGeom prst="rect">
            <a:avLst/>
          </a:prstGeom>
        </p:spPr>
        <p:txBody>
          <a:bodyPr/>
          <a:lstStyle/>
          <a:p>
            <a:fld id="{9B829770-EC55-6745-BBAB-A0764E32B3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188987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24368125" cy="11505750"/>
          </a:xfrm>
          <a:prstGeom prst="rect">
            <a:avLst/>
          </a:prstGeom>
          <a:solidFill>
            <a:srgbClr val="1B15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7618" tIns="108809" rIns="217618" bIns="108809"/>
          <a:lstStyle/>
          <a:p>
            <a:endParaRPr lang="en-US" dirty="0">
              <a:latin typeface="Quattrocento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914" y="7282959"/>
            <a:ext cx="20712906" cy="2996565"/>
          </a:xfrm>
        </p:spPr>
        <p:txBody>
          <a:bodyPr anchor="t"/>
          <a:lstStyle>
            <a:lvl1pPr algn="l">
              <a:defRPr sz="95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4914" y="4069542"/>
            <a:ext cx="20712906" cy="3300411"/>
          </a:xfr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rgbClr val="FFFFFF"/>
                </a:solidFill>
              </a:defRPr>
            </a:lvl1pPr>
            <a:lvl2pPr marL="108809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181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427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236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04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2854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663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472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831733" y="12488565"/>
            <a:ext cx="6317986" cy="730250"/>
          </a:xfrm>
          <a:prstGeom prst="rect">
            <a:avLst/>
          </a:prstGeom>
        </p:spPr>
        <p:txBody>
          <a:bodyPr/>
          <a:lstStyle/>
          <a:p>
            <a:fld id="{9B829770-EC55-6745-BBAB-A0764E32B3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004704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406" y="3200401"/>
            <a:ext cx="10762589" cy="905192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87130" y="3200401"/>
            <a:ext cx="10762589" cy="905192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831733" y="12488565"/>
            <a:ext cx="6317986" cy="730250"/>
          </a:xfrm>
          <a:prstGeom prst="rect">
            <a:avLst/>
          </a:prstGeom>
        </p:spPr>
        <p:txBody>
          <a:bodyPr/>
          <a:lstStyle/>
          <a:p>
            <a:fld id="{9B829770-EC55-6745-BBAB-A0764E32B3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127938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406" y="3070226"/>
            <a:ext cx="10766820" cy="1279524"/>
          </a:xfrm>
        </p:spPr>
        <p:txBody>
          <a:bodyPr anchor="b">
            <a:noAutofit/>
          </a:bodyPr>
          <a:lstStyle>
            <a:lvl1pPr marL="0" indent="0">
              <a:buNone/>
              <a:defRPr sz="5000" b="1"/>
            </a:lvl1pPr>
            <a:lvl2pPr marL="1088090" indent="0">
              <a:buNone/>
              <a:defRPr sz="4800" b="1"/>
            </a:lvl2pPr>
            <a:lvl3pPr marL="2176181" indent="0">
              <a:buNone/>
              <a:defRPr sz="4300" b="1"/>
            </a:lvl3pPr>
            <a:lvl4pPr marL="3264271" indent="0">
              <a:buNone/>
              <a:defRPr sz="3800" b="1"/>
            </a:lvl4pPr>
            <a:lvl5pPr marL="4352361" indent="0">
              <a:buNone/>
              <a:defRPr sz="3800" b="1"/>
            </a:lvl5pPr>
            <a:lvl6pPr marL="5440451" indent="0">
              <a:buNone/>
              <a:defRPr sz="3800" b="1"/>
            </a:lvl6pPr>
            <a:lvl7pPr marL="6528542" indent="0">
              <a:buNone/>
              <a:defRPr sz="3800" b="1"/>
            </a:lvl7pPr>
            <a:lvl8pPr marL="7616632" indent="0">
              <a:buNone/>
              <a:defRPr sz="3800" b="1"/>
            </a:lvl8pPr>
            <a:lvl9pPr marL="8704722" indent="0">
              <a:buNone/>
              <a:defRPr sz="3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406" y="4349750"/>
            <a:ext cx="10766820" cy="7902576"/>
          </a:xfrm>
        </p:spPr>
        <p:txBody>
          <a:bodyPr/>
          <a:lstStyle>
            <a:lvl1pPr>
              <a:defRPr sz="52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78670" y="3070226"/>
            <a:ext cx="10771050" cy="1279524"/>
          </a:xfrm>
        </p:spPr>
        <p:txBody>
          <a:bodyPr anchor="b">
            <a:noAutofit/>
          </a:bodyPr>
          <a:lstStyle>
            <a:lvl1pPr marL="0" indent="0">
              <a:buNone/>
              <a:defRPr sz="5000" b="1"/>
            </a:lvl1pPr>
            <a:lvl2pPr marL="1088090" indent="0">
              <a:buNone/>
              <a:defRPr sz="4800" b="1"/>
            </a:lvl2pPr>
            <a:lvl3pPr marL="2176181" indent="0">
              <a:buNone/>
              <a:defRPr sz="4300" b="1"/>
            </a:lvl3pPr>
            <a:lvl4pPr marL="3264271" indent="0">
              <a:buNone/>
              <a:defRPr sz="3800" b="1"/>
            </a:lvl4pPr>
            <a:lvl5pPr marL="4352361" indent="0">
              <a:buNone/>
              <a:defRPr sz="3800" b="1"/>
            </a:lvl5pPr>
            <a:lvl6pPr marL="5440451" indent="0">
              <a:buNone/>
              <a:defRPr sz="3800" b="1"/>
            </a:lvl6pPr>
            <a:lvl7pPr marL="6528542" indent="0">
              <a:buNone/>
              <a:defRPr sz="3800" b="1"/>
            </a:lvl7pPr>
            <a:lvl8pPr marL="7616632" indent="0">
              <a:buNone/>
              <a:defRPr sz="3800" b="1"/>
            </a:lvl8pPr>
            <a:lvl9pPr marL="8704722" indent="0">
              <a:buNone/>
              <a:defRPr sz="3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78670" y="4349750"/>
            <a:ext cx="10771050" cy="7902576"/>
          </a:xfrm>
        </p:spPr>
        <p:txBody>
          <a:bodyPr/>
          <a:lstStyle>
            <a:lvl1pPr>
              <a:defRPr sz="52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6831733" y="12488565"/>
            <a:ext cx="6317986" cy="730250"/>
          </a:xfrm>
          <a:prstGeom prst="rect">
            <a:avLst/>
          </a:prstGeom>
        </p:spPr>
        <p:txBody>
          <a:bodyPr/>
          <a:lstStyle/>
          <a:p>
            <a:fld id="{9B829770-EC55-6745-BBAB-A0764E32B3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679792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527260" cy="2870200"/>
          </a:xfrm>
        </p:spPr>
        <p:txBody>
          <a:bodyPr lIns="914400" tIns="155448" rIns="274320" bIns="155448" anchor="b"/>
          <a:lstStyle>
            <a:lvl1pPr algn="l">
              <a:defRPr sz="4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7260" y="1"/>
            <a:ext cx="14840865" cy="11505749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870201"/>
            <a:ext cx="9527260" cy="8635549"/>
          </a:xfrm>
        </p:spPr>
        <p:txBody>
          <a:bodyPr lIns="914400" tIns="155448" rIns="274320" bIns="155448"/>
          <a:lstStyle>
            <a:lvl1pPr marL="0" indent="0">
              <a:buNone/>
              <a:defRPr sz="3300"/>
            </a:lvl1pPr>
            <a:lvl2pPr marL="1088090" indent="0">
              <a:buNone/>
              <a:defRPr sz="2900"/>
            </a:lvl2pPr>
            <a:lvl3pPr marL="2176181" indent="0">
              <a:buNone/>
              <a:defRPr sz="2400"/>
            </a:lvl3pPr>
            <a:lvl4pPr marL="3264271" indent="0">
              <a:buNone/>
              <a:defRPr sz="2100"/>
            </a:lvl4pPr>
            <a:lvl5pPr marL="4352361" indent="0">
              <a:buNone/>
              <a:defRPr sz="2100"/>
            </a:lvl5pPr>
            <a:lvl6pPr marL="5440451" indent="0">
              <a:buNone/>
              <a:defRPr sz="2100"/>
            </a:lvl6pPr>
            <a:lvl7pPr marL="6528542" indent="0">
              <a:buNone/>
              <a:defRPr sz="2100"/>
            </a:lvl7pPr>
            <a:lvl8pPr marL="7616632" indent="0">
              <a:buNone/>
              <a:defRPr sz="2100"/>
            </a:lvl8pPr>
            <a:lvl9pPr marL="8704722" indent="0">
              <a:buNone/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831733" y="12488565"/>
            <a:ext cx="6317986" cy="730250"/>
          </a:xfrm>
          <a:prstGeom prst="rect">
            <a:avLst/>
          </a:prstGeom>
        </p:spPr>
        <p:txBody>
          <a:bodyPr/>
          <a:lstStyle/>
          <a:p>
            <a:fld id="{9B829770-EC55-6745-BBAB-A0764E32B3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53619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ext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24368125" cy="11505750"/>
          </a:xfrm>
        </p:spPr>
        <p:txBody>
          <a:bodyPr/>
          <a:lstStyle>
            <a:lvl1pPr marL="0" indent="0">
              <a:buNone/>
              <a:defRPr sz="7600"/>
            </a:lvl1pPr>
            <a:lvl2pPr marL="1088090" indent="0">
              <a:buNone/>
              <a:defRPr sz="6700"/>
            </a:lvl2pPr>
            <a:lvl3pPr marL="2176181" indent="0">
              <a:buNone/>
              <a:defRPr sz="5700"/>
            </a:lvl3pPr>
            <a:lvl4pPr marL="3264271" indent="0">
              <a:buNone/>
              <a:defRPr sz="4800"/>
            </a:lvl4pPr>
            <a:lvl5pPr marL="4352361" indent="0">
              <a:buNone/>
              <a:defRPr sz="4800"/>
            </a:lvl5pPr>
            <a:lvl6pPr marL="5440451" indent="0">
              <a:buNone/>
              <a:defRPr sz="4800"/>
            </a:lvl6pPr>
            <a:lvl7pPr marL="6528542" indent="0">
              <a:buNone/>
              <a:defRPr sz="4800"/>
            </a:lvl7pPr>
            <a:lvl8pPr marL="7616632" indent="0">
              <a:buNone/>
              <a:defRPr sz="4800"/>
            </a:lvl8pPr>
            <a:lvl9pPr marL="8704722" indent="0">
              <a:buNone/>
              <a:defRPr sz="4800"/>
            </a:lvl9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831733" y="12488565"/>
            <a:ext cx="6317986" cy="730250"/>
          </a:xfrm>
          <a:prstGeom prst="rect">
            <a:avLst/>
          </a:prstGeom>
        </p:spPr>
        <p:txBody>
          <a:bodyPr/>
          <a:lstStyle/>
          <a:p>
            <a:fld id="{9B829770-EC55-6745-BBAB-A0764E32B3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854023" y="1"/>
            <a:ext cx="10533152" cy="11505749"/>
          </a:xfrm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 lIns="548640" rIns="548640" bIns="246888" anchor="ctr"/>
          <a:lstStyle>
            <a:lvl1pPr marL="0" indent="0">
              <a:buClr>
                <a:schemeClr val="bg1"/>
              </a:buClr>
              <a:buFont typeface="Wingdings" charset="2"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956921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Overlay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831733" y="12488565"/>
            <a:ext cx="6317986" cy="730250"/>
          </a:xfrm>
          <a:prstGeom prst="rect">
            <a:avLst/>
          </a:prstGeom>
        </p:spPr>
        <p:txBody>
          <a:bodyPr/>
          <a:lstStyle/>
          <a:p>
            <a:fld id="{9B829770-EC55-6745-BBAB-A0764E32B3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24368125" cy="11505750"/>
          </a:xfrm>
        </p:spPr>
        <p:txBody>
          <a:bodyPr/>
          <a:lstStyle>
            <a:lvl1pPr marL="0" indent="0">
              <a:buNone/>
              <a:defRPr sz="7600"/>
            </a:lvl1pPr>
            <a:lvl2pPr marL="1088090" indent="0">
              <a:buNone/>
              <a:defRPr sz="6700"/>
            </a:lvl2pPr>
            <a:lvl3pPr marL="2176181" indent="0">
              <a:buNone/>
              <a:defRPr sz="5700"/>
            </a:lvl3pPr>
            <a:lvl4pPr marL="3264271" indent="0">
              <a:buNone/>
              <a:defRPr sz="4800"/>
            </a:lvl4pPr>
            <a:lvl5pPr marL="4352361" indent="0">
              <a:buNone/>
              <a:defRPr sz="4800"/>
            </a:lvl5pPr>
            <a:lvl6pPr marL="5440451" indent="0">
              <a:buNone/>
              <a:defRPr sz="4800"/>
            </a:lvl6pPr>
            <a:lvl7pPr marL="6528542" indent="0">
              <a:buNone/>
              <a:defRPr sz="4800"/>
            </a:lvl7pPr>
            <a:lvl8pPr marL="7616632" indent="0">
              <a:buNone/>
              <a:defRPr sz="4800"/>
            </a:lvl8pPr>
            <a:lvl9pPr marL="8704722" indent="0">
              <a:buNone/>
              <a:defRPr sz="4800"/>
            </a:lvl9pPr>
          </a:lstStyle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7779393"/>
            <a:ext cx="24387175" cy="3726357"/>
          </a:xfrm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 lIns="548640" rIns="548640" bIns="246888" anchor="t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Wingdings" charset="2"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273799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802" y="9337302"/>
            <a:ext cx="22125918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24368125" cy="9455150"/>
          </a:xfrm>
        </p:spPr>
        <p:txBody>
          <a:bodyPr/>
          <a:lstStyle>
            <a:lvl1pPr marL="0" indent="0">
              <a:buNone/>
              <a:defRPr sz="7600"/>
            </a:lvl1pPr>
            <a:lvl2pPr marL="1088090" indent="0">
              <a:buNone/>
              <a:defRPr sz="6700"/>
            </a:lvl2pPr>
            <a:lvl3pPr marL="2176181" indent="0">
              <a:buNone/>
              <a:defRPr sz="5700"/>
            </a:lvl3pPr>
            <a:lvl4pPr marL="3264271" indent="0">
              <a:buNone/>
              <a:defRPr sz="4800"/>
            </a:lvl4pPr>
            <a:lvl5pPr marL="4352361" indent="0">
              <a:buNone/>
              <a:defRPr sz="4800"/>
            </a:lvl5pPr>
            <a:lvl6pPr marL="5440451" indent="0">
              <a:buNone/>
              <a:defRPr sz="4800"/>
            </a:lvl6pPr>
            <a:lvl7pPr marL="6528542" indent="0">
              <a:buNone/>
              <a:defRPr sz="4800"/>
            </a:lvl7pPr>
            <a:lvl8pPr marL="7616632" indent="0">
              <a:buNone/>
              <a:defRPr sz="4800"/>
            </a:lvl8pPr>
            <a:lvl9pPr marL="8704722" indent="0">
              <a:buNone/>
              <a:defRPr sz="48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3801" y="10196834"/>
            <a:ext cx="22125920" cy="1551639"/>
          </a:xfrm>
        </p:spPr>
        <p:txBody>
          <a:bodyPr/>
          <a:lstStyle>
            <a:lvl1pPr marL="0" indent="0">
              <a:buNone/>
              <a:defRPr sz="3300"/>
            </a:lvl1pPr>
            <a:lvl2pPr marL="1088090" indent="0">
              <a:buNone/>
              <a:defRPr sz="2900"/>
            </a:lvl2pPr>
            <a:lvl3pPr marL="2176181" indent="0">
              <a:buNone/>
              <a:defRPr sz="2400"/>
            </a:lvl3pPr>
            <a:lvl4pPr marL="3264271" indent="0">
              <a:buNone/>
              <a:defRPr sz="2100"/>
            </a:lvl4pPr>
            <a:lvl5pPr marL="4352361" indent="0">
              <a:buNone/>
              <a:defRPr sz="2100"/>
            </a:lvl5pPr>
            <a:lvl6pPr marL="5440451" indent="0">
              <a:buNone/>
              <a:defRPr sz="2100"/>
            </a:lvl6pPr>
            <a:lvl7pPr marL="6528542" indent="0">
              <a:buNone/>
              <a:defRPr sz="2100"/>
            </a:lvl7pPr>
            <a:lvl8pPr marL="7616632" indent="0">
              <a:buNone/>
              <a:defRPr sz="2100"/>
            </a:lvl8pPr>
            <a:lvl9pPr marL="8704722" indent="0">
              <a:buNone/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831733" y="12488565"/>
            <a:ext cx="6317986" cy="730250"/>
          </a:xfrm>
          <a:prstGeom prst="rect">
            <a:avLst/>
          </a:prstGeom>
        </p:spPr>
        <p:txBody>
          <a:bodyPr/>
          <a:lstStyle/>
          <a:p>
            <a:fld id="{9B829770-EC55-6745-BBAB-A0764E32B3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78501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406" y="231756"/>
            <a:ext cx="21931313" cy="2057400"/>
          </a:xfrm>
          <a:prstGeom prst="rect">
            <a:avLst/>
          </a:prstGeom>
        </p:spPr>
        <p:txBody>
          <a:bodyPr vert="horz" lIns="217618" tIns="108809" rIns="217618" bIns="108809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406" y="2567359"/>
            <a:ext cx="21931313" cy="9284672"/>
          </a:xfrm>
          <a:prstGeom prst="rect">
            <a:avLst/>
          </a:prstGeom>
        </p:spPr>
        <p:txBody>
          <a:bodyPr vert="horz" lIns="217618" tIns="108809" rIns="217618" bIns="108809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pic>
        <p:nvPicPr>
          <p:cNvPr id="4" name="Picture 3" descr="PNG_CDCB Logo_Color_Color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02" y="11630270"/>
            <a:ext cx="2916242" cy="20608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498667" y="12610930"/>
            <a:ext cx="12733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10880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Quattrocento Sans"/>
                <a:ea typeface="+mn-ea"/>
                <a:cs typeface="+mn-cs"/>
              </a:rPr>
              <a:t>Wiggans, BAIF International Workshop,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Quattrocento Sans"/>
                <a:ea typeface="+mn-ea"/>
                <a:cs typeface="+mn-cs"/>
              </a:rPr>
              <a:t>Pune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Quattrocento Sans"/>
                <a:ea typeface="+mn-ea"/>
                <a:cs typeface="+mn-cs"/>
              </a:rPr>
              <a:t>, India, November 2017 – </a:t>
            </a:r>
            <a:fld id="{E6A5B455-6F6E-2F44-B270-B39132D0D880}" type="slidenum">
              <a:rPr lang="en-US" sz="2800" smtClean="0">
                <a:latin typeface="Quattrocento Sans"/>
              </a:rPr>
              <a:pPr marL="0" marR="0" indent="0" algn="l" defTabSz="10880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2800" b="0" dirty="0">
              <a:solidFill>
                <a:schemeClr val="tx1"/>
              </a:solidFill>
              <a:latin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763508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9" r:id="rId7"/>
    <p:sldLayoutId id="2147483661" r:id="rId8"/>
    <p:sldLayoutId id="2147483657" r:id="rId9"/>
    <p:sldLayoutId id="2147483660" r:id="rId10"/>
    <p:sldLayoutId id="2147483654" r:id="rId11"/>
    <p:sldLayoutId id="2147483655" r:id="rId12"/>
    <p:sldLayoutId id="2147483658" r:id="rId13"/>
    <p:sldLayoutId id="2147483662" r:id="rId14"/>
  </p:sldLayoutIdLst>
  <p:transition xmlns:p14="http://schemas.microsoft.com/office/powerpoint/2010/main"/>
  <p:hf hdr="0" ftr="0" dt="0"/>
  <p:txStyles>
    <p:titleStyle>
      <a:lvl1pPr algn="l" defTabSz="1088090" rtl="0" eaLnBrk="1" latinLnBrk="0" hangingPunct="1">
        <a:spcBef>
          <a:spcPct val="0"/>
        </a:spcBef>
        <a:buNone/>
        <a:defRPr sz="7200" b="0" i="0" kern="1200">
          <a:solidFill>
            <a:schemeClr val="tx1"/>
          </a:solidFill>
          <a:latin typeface="Quattrocento Sans"/>
          <a:ea typeface="+mj-ea"/>
          <a:cs typeface="Quattrocento Sans"/>
        </a:defRPr>
      </a:lvl1pPr>
    </p:titleStyle>
    <p:bodyStyle>
      <a:lvl1pPr marL="822960" indent="-640080" algn="l" defTabSz="1088090" rtl="0" eaLnBrk="1" latinLnBrk="0" hangingPunct="1">
        <a:lnSpc>
          <a:spcPts val="7000"/>
        </a:lnSpc>
        <a:spcBef>
          <a:spcPts val="0"/>
        </a:spcBef>
        <a:spcAft>
          <a:spcPts val="2400"/>
        </a:spcAft>
        <a:buClr>
          <a:schemeClr val="accent2"/>
        </a:buClr>
        <a:buSzPct val="100000"/>
        <a:buFont typeface="Arial"/>
        <a:buChar char="•"/>
        <a:defRPr sz="6000" kern="1200">
          <a:solidFill>
            <a:schemeClr val="tx1"/>
          </a:solidFill>
          <a:latin typeface="Quattrocento Sans"/>
          <a:ea typeface="+mn-ea"/>
          <a:cs typeface="+mn-cs"/>
        </a:defRPr>
      </a:lvl1pPr>
      <a:lvl2pPr marL="1554480" indent="-640080" algn="l" defTabSz="1088090" rtl="0" eaLnBrk="1" latinLnBrk="0" hangingPunct="1">
        <a:lnSpc>
          <a:spcPts val="7000"/>
        </a:lnSpc>
        <a:spcBef>
          <a:spcPts val="0"/>
        </a:spcBef>
        <a:spcAft>
          <a:spcPts val="1200"/>
        </a:spcAft>
        <a:buClr>
          <a:schemeClr val="accent2"/>
        </a:buClr>
        <a:buSzPct val="100000"/>
        <a:buFont typeface="Arial"/>
        <a:buChar char="•"/>
        <a:defRPr sz="5000" kern="1200">
          <a:solidFill>
            <a:schemeClr val="tx1"/>
          </a:solidFill>
          <a:latin typeface="Quattrocento Sans"/>
          <a:ea typeface="+mn-ea"/>
          <a:cs typeface="+mn-cs"/>
        </a:defRPr>
      </a:lvl2pPr>
      <a:lvl3pPr marL="2720226" indent="-544045" algn="l" defTabSz="108809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Clr>
          <a:schemeClr val="accent2"/>
        </a:buClr>
        <a:buSzPct val="100000"/>
        <a:buFont typeface="Arial"/>
        <a:buChar char="•"/>
        <a:defRPr sz="5700" kern="1200">
          <a:solidFill>
            <a:schemeClr val="tx1"/>
          </a:solidFill>
          <a:latin typeface="Quattrocento Sans"/>
          <a:ea typeface="+mn-ea"/>
          <a:cs typeface="+mn-cs"/>
        </a:defRPr>
      </a:lvl3pPr>
      <a:lvl4pPr marL="3808316" indent="-544045" algn="l" defTabSz="108809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Clr>
          <a:schemeClr val="accent2"/>
        </a:buClr>
        <a:buSzPct val="100000"/>
        <a:buFont typeface="Arial"/>
        <a:buChar char="•"/>
        <a:defRPr sz="4800" kern="1200">
          <a:solidFill>
            <a:schemeClr val="tx1"/>
          </a:solidFill>
          <a:latin typeface="Quattrocento Sans"/>
          <a:ea typeface="+mn-ea"/>
          <a:cs typeface="+mn-cs"/>
        </a:defRPr>
      </a:lvl4pPr>
      <a:lvl5pPr marL="4896406" indent="-544045" algn="l" defTabSz="108809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Clr>
          <a:schemeClr val="accent2"/>
        </a:buClr>
        <a:buSzPct val="100000"/>
        <a:buFont typeface="Arial"/>
        <a:buChar char="•"/>
        <a:defRPr sz="4800" kern="1200">
          <a:solidFill>
            <a:schemeClr val="tx1"/>
          </a:solidFill>
          <a:latin typeface="Quattrocento Sans"/>
          <a:ea typeface="+mn-ea"/>
          <a:cs typeface="+mn-cs"/>
        </a:defRPr>
      </a:lvl5pPr>
      <a:lvl6pPr marL="5984497" indent="-544045" algn="l" defTabSz="108809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2587" indent="-544045" algn="l" defTabSz="108809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0677" indent="-544045" algn="l" defTabSz="108809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48767" indent="-544045" algn="l" defTabSz="108809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09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090" algn="l" defTabSz="108809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181" algn="l" defTabSz="108809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4271" algn="l" defTabSz="108809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2361" algn="l" defTabSz="108809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0451" algn="l" defTabSz="108809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8542" algn="l" defTabSz="108809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6632" algn="l" defTabSz="108809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4722" algn="l" defTabSz="108809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chart" Target="../charts/chart4.xml"/><Relationship Id="rId3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1662" y="2729255"/>
            <a:ext cx="15544800" cy="2940050"/>
          </a:xfrm>
        </p:spPr>
        <p:txBody>
          <a:bodyPr/>
          <a:lstStyle/>
          <a:p>
            <a:r>
              <a:rPr lang="en-US" sz="12000" b="1" dirty="0" smtClean="0"/>
              <a:t>Genomic Selection in U.S. Cattle Breeding</a:t>
            </a:r>
            <a:endParaRPr lang="en-US" sz="12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5218" y="7225448"/>
            <a:ext cx="17057688" cy="1952046"/>
          </a:xfrm>
        </p:spPr>
        <p:txBody>
          <a:bodyPr>
            <a:normAutofit/>
          </a:bodyPr>
          <a:lstStyle/>
          <a:p>
            <a:r>
              <a:rPr lang="en-US" b="1" dirty="0" smtClean="0"/>
              <a:t>George Wiggans, CDCB Technical Advisor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852688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tests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990C22"/>
                </a:solidFill>
              </a:rPr>
              <a:t>(imputed and actual)</a:t>
            </a:r>
            <a:endParaRPr lang="en-US" b="1" dirty="0">
              <a:solidFill>
                <a:srgbClr val="990C22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5000"/>
              </a:lnSpc>
              <a:spcAft>
                <a:spcPts val="400"/>
              </a:spcAft>
            </a:pPr>
            <a:r>
              <a:rPr lang="en-US" sz="5200" dirty="0" smtClean="0"/>
              <a:t>Holstein</a:t>
            </a:r>
          </a:p>
          <a:p>
            <a:pPr lvl="1">
              <a:lnSpc>
                <a:spcPts val="5000"/>
              </a:lnSpc>
              <a:spcAft>
                <a:spcPts val="400"/>
              </a:spcAft>
            </a:pPr>
            <a:r>
              <a:rPr lang="en-US" sz="4700" dirty="0" smtClean="0"/>
              <a:t>Bovine </a:t>
            </a:r>
            <a:r>
              <a:rPr lang="en-US" sz="4700" dirty="0" err="1" smtClean="0"/>
              <a:t>leucocyte</a:t>
            </a:r>
            <a:r>
              <a:rPr lang="en-US" sz="4700" dirty="0" smtClean="0"/>
              <a:t> adhesion deficiency </a:t>
            </a:r>
            <a:r>
              <a:rPr lang="en-US" sz="4700" b="1" dirty="0" smtClean="0">
                <a:solidFill>
                  <a:srgbClr val="990C22"/>
                </a:solidFill>
              </a:rPr>
              <a:t>(BLAD</a:t>
            </a:r>
            <a:r>
              <a:rPr lang="en-US" sz="4700" dirty="0" smtClean="0">
                <a:solidFill>
                  <a:srgbClr val="990C22"/>
                </a:solidFill>
              </a:rPr>
              <a:t>)</a:t>
            </a:r>
          </a:p>
          <a:p>
            <a:pPr lvl="1">
              <a:lnSpc>
                <a:spcPts val="5000"/>
              </a:lnSpc>
              <a:spcAft>
                <a:spcPts val="400"/>
              </a:spcAft>
            </a:pPr>
            <a:r>
              <a:rPr lang="en-US" sz="4700" dirty="0" smtClean="0"/>
              <a:t>Complex vertebral malformation</a:t>
            </a:r>
            <a:r>
              <a:rPr lang="en-US" sz="4700" dirty="0" smtClean="0">
                <a:solidFill>
                  <a:srgbClr val="990C22"/>
                </a:solidFill>
              </a:rPr>
              <a:t> </a:t>
            </a:r>
            <a:r>
              <a:rPr lang="en-US" sz="4700" b="1" dirty="0" smtClean="0">
                <a:solidFill>
                  <a:srgbClr val="990C22"/>
                </a:solidFill>
              </a:rPr>
              <a:t>(CVM)</a:t>
            </a:r>
          </a:p>
          <a:p>
            <a:pPr lvl="1">
              <a:lnSpc>
                <a:spcPts val="5000"/>
              </a:lnSpc>
              <a:spcAft>
                <a:spcPts val="400"/>
              </a:spcAft>
            </a:pPr>
            <a:r>
              <a:rPr lang="en-US" sz="4700" dirty="0" smtClean="0"/>
              <a:t>Deficiency of </a:t>
            </a:r>
            <a:r>
              <a:rPr lang="en-US" sz="4700" dirty="0" err="1" smtClean="0"/>
              <a:t>uridine</a:t>
            </a:r>
            <a:r>
              <a:rPr lang="en-US" sz="4700" dirty="0" smtClean="0"/>
              <a:t> </a:t>
            </a:r>
            <a:r>
              <a:rPr lang="en-US" sz="4700" dirty="0" err="1" smtClean="0"/>
              <a:t>monophosphate</a:t>
            </a:r>
            <a:r>
              <a:rPr lang="en-US" sz="4700" dirty="0" smtClean="0"/>
              <a:t> </a:t>
            </a:r>
            <a:r>
              <a:rPr lang="en-US" sz="4700" dirty="0" err="1" smtClean="0"/>
              <a:t>synthase</a:t>
            </a:r>
            <a:r>
              <a:rPr lang="en-US" sz="4700" dirty="0" smtClean="0">
                <a:solidFill>
                  <a:srgbClr val="990C22"/>
                </a:solidFill>
              </a:rPr>
              <a:t> </a:t>
            </a:r>
            <a:r>
              <a:rPr lang="en-US" sz="4700" b="1" dirty="0" smtClean="0">
                <a:solidFill>
                  <a:srgbClr val="990C22"/>
                </a:solidFill>
              </a:rPr>
              <a:t>(DUMPS)</a:t>
            </a:r>
            <a:endParaRPr lang="en-US" sz="4700" dirty="0" smtClean="0">
              <a:solidFill>
                <a:srgbClr val="990C22"/>
              </a:solidFill>
            </a:endParaRPr>
          </a:p>
          <a:p>
            <a:pPr lvl="1">
              <a:lnSpc>
                <a:spcPts val="5000"/>
              </a:lnSpc>
              <a:spcAft>
                <a:spcPts val="400"/>
              </a:spcAft>
            </a:pPr>
            <a:r>
              <a:rPr lang="en-US" sz="4700" dirty="0" err="1" smtClean="0"/>
              <a:t>Syndactyly</a:t>
            </a:r>
            <a:r>
              <a:rPr lang="en-US" sz="4700" dirty="0" smtClean="0">
                <a:solidFill>
                  <a:srgbClr val="990C22"/>
                </a:solidFill>
              </a:rPr>
              <a:t> </a:t>
            </a:r>
            <a:r>
              <a:rPr lang="en-US" sz="4700" b="1" dirty="0" smtClean="0">
                <a:solidFill>
                  <a:srgbClr val="990C22"/>
                </a:solidFill>
              </a:rPr>
              <a:t>(</a:t>
            </a:r>
            <a:r>
              <a:rPr lang="en-US" sz="4700" b="1" dirty="0" err="1" smtClean="0">
                <a:solidFill>
                  <a:srgbClr val="990C22"/>
                </a:solidFill>
              </a:rPr>
              <a:t>mulefoot</a:t>
            </a:r>
            <a:r>
              <a:rPr lang="en-US" sz="4700" b="1" dirty="0" smtClean="0">
                <a:solidFill>
                  <a:srgbClr val="990C22"/>
                </a:solidFill>
              </a:rPr>
              <a:t>)</a:t>
            </a:r>
          </a:p>
          <a:p>
            <a:pPr lvl="1">
              <a:lnSpc>
                <a:spcPts val="5000"/>
              </a:lnSpc>
              <a:spcAft>
                <a:spcPts val="400"/>
              </a:spcAft>
            </a:pPr>
            <a:r>
              <a:rPr lang="en-US" sz="4700" dirty="0" smtClean="0"/>
              <a:t>Cholesterol deficiency</a:t>
            </a:r>
          </a:p>
          <a:p>
            <a:pPr lvl="1">
              <a:lnSpc>
                <a:spcPts val="5000"/>
              </a:lnSpc>
              <a:spcAft>
                <a:spcPts val="2800"/>
              </a:spcAft>
            </a:pPr>
            <a:r>
              <a:rPr lang="en-US" sz="4700" dirty="0" smtClean="0"/>
              <a:t>Red coat color</a:t>
            </a:r>
          </a:p>
          <a:p>
            <a:pPr>
              <a:lnSpc>
                <a:spcPts val="5000"/>
              </a:lnSpc>
              <a:spcAft>
                <a:spcPts val="400"/>
              </a:spcAft>
            </a:pPr>
            <a:r>
              <a:rPr lang="en-US" sz="5200" dirty="0" smtClean="0"/>
              <a:t>Brown Swiss</a:t>
            </a:r>
          </a:p>
          <a:p>
            <a:pPr lvl="1">
              <a:lnSpc>
                <a:spcPts val="5000"/>
              </a:lnSpc>
              <a:spcAft>
                <a:spcPts val="400"/>
              </a:spcAft>
            </a:pPr>
            <a:r>
              <a:rPr lang="en-US" sz="4700" dirty="0" smtClean="0"/>
              <a:t>Weaver Syndrome</a:t>
            </a:r>
          </a:p>
          <a:p>
            <a:pPr lvl="1">
              <a:lnSpc>
                <a:spcPts val="5000"/>
              </a:lnSpc>
              <a:spcAft>
                <a:spcPts val="400"/>
              </a:spcAft>
            </a:pPr>
            <a:r>
              <a:rPr lang="en-US" sz="4700" dirty="0" smtClean="0"/>
              <a:t>Spinal </a:t>
            </a:r>
            <a:r>
              <a:rPr lang="en-US" sz="4700" dirty="0" err="1" smtClean="0"/>
              <a:t>dismyelination</a:t>
            </a:r>
            <a:r>
              <a:rPr lang="en-US" sz="4700" dirty="0" smtClean="0"/>
              <a:t> </a:t>
            </a:r>
            <a:r>
              <a:rPr lang="en-US" sz="4700" b="1" dirty="0" smtClean="0">
                <a:solidFill>
                  <a:srgbClr val="990C22"/>
                </a:solidFill>
              </a:rPr>
              <a:t>(SDM)</a:t>
            </a:r>
          </a:p>
          <a:p>
            <a:pPr lvl="1">
              <a:lnSpc>
                <a:spcPts val="5000"/>
              </a:lnSpc>
              <a:spcAft>
                <a:spcPts val="2800"/>
              </a:spcAft>
            </a:pPr>
            <a:r>
              <a:rPr lang="en-US" sz="4700" dirty="0" smtClean="0"/>
              <a:t>Spinal muscular atrophy </a:t>
            </a:r>
            <a:r>
              <a:rPr lang="en-US" sz="4700" b="1" dirty="0" smtClean="0">
                <a:solidFill>
                  <a:srgbClr val="990C22"/>
                </a:solidFill>
              </a:rPr>
              <a:t>(SMA)</a:t>
            </a:r>
            <a:r>
              <a:rPr lang="en-US" sz="4700" dirty="0" smtClean="0">
                <a:solidFill>
                  <a:srgbClr val="990C22"/>
                </a:solidFill>
              </a:rPr>
              <a:t> </a:t>
            </a:r>
          </a:p>
          <a:p>
            <a:pPr>
              <a:lnSpc>
                <a:spcPts val="5000"/>
              </a:lnSpc>
            </a:pPr>
            <a:r>
              <a:rPr lang="en-US" sz="5200" dirty="0" err="1" smtClean="0"/>
              <a:t>Polledness</a:t>
            </a:r>
            <a:r>
              <a:rPr lang="en-US" sz="5200" dirty="0" smtClean="0"/>
              <a:t> </a:t>
            </a:r>
            <a:r>
              <a:rPr lang="en-US" sz="5200" b="1" dirty="0" smtClean="0">
                <a:solidFill>
                  <a:srgbClr val="990C22"/>
                </a:solidFill>
              </a:rPr>
              <a:t>(Holstein, Jersey, Brown Swiss)</a:t>
            </a:r>
            <a:endParaRPr lang="en-US" sz="5200" b="1" dirty="0">
              <a:solidFill>
                <a:srgbClr val="990C22"/>
              </a:solidFill>
            </a:endParaRPr>
          </a:p>
        </p:txBody>
      </p:sp>
      <p:pic>
        <p:nvPicPr>
          <p:cNvPr id="4" name="Picture 3" descr="polled_colored_red_cow.bmp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406751" y="9168561"/>
            <a:ext cx="5496017" cy="325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371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179" y="365127"/>
            <a:ext cx="21922851" cy="1169550"/>
          </a:xfrm>
        </p:spPr>
        <p:txBody>
          <a:bodyPr/>
          <a:lstStyle/>
          <a:p>
            <a:r>
              <a:rPr lang="en-US" dirty="0" smtClean="0"/>
              <a:t>Haplotypes affecting fertility</a:t>
            </a:r>
            <a:endParaRPr lang="en-US" dirty="0"/>
          </a:p>
        </p:txBody>
      </p:sp>
      <p:sp>
        <p:nvSpPr>
          <p:cNvPr id="35911" name="Rectangle 106"/>
          <p:cNvSpPr>
            <a:spLocks noChangeArrowheads="1"/>
          </p:cNvSpPr>
          <p:nvPr/>
        </p:nvSpPr>
        <p:spPr bwMode="auto">
          <a:xfrm>
            <a:off x="1301342" y="11162976"/>
            <a:ext cx="21765441" cy="68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618" tIns="108809" rIns="217618" bIns="108809" anchor="ctr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990C22"/>
                </a:solidFill>
                <a:latin typeface="Quattrocento Sans"/>
              </a:rPr>
              <a:t>*</a:t>
            </a:r>
            <a:r>
              <a:rPr lang="en-US" sz="3000" b="1" i="1" dirty="0" smtClean="0">
                <a:solidFill>
                  <a:srgbClr val="990C22"/>
                </a:solidFill>
                <a:latin typeface="Quattrocento Sans"/>
              </a:rPr>
              <a:t>Bos taurus </a:t>
            </a:r>
            <a:r>
              <a:rPr lang="en-US" sz="3000" b="1" dirty="0" smtClean="0">
                <a:solidFill>
                  <a:srgbClr val="990C22"/>
                </a:solidFill>
                <a:latin typeface="Quattrocento Sans"/>
              </a:rPr>
              <a:t> (BTA)         **Causative mutation known; </a:t>
            </a:r>
            <a:r>
              <a:rPr lang="en-US" sz="3000" b="1" dirty="0" err="1" smtClean="0">
                <a:solidFill>
                  <a:srgbClr val="990C22"/>
                </a:solidFill>
                <a:latin typeface="Quattrocento Sans"/>
              </a:rPr>
              <a:t>Mbp</a:t>
            </a:r>
            <a:r>
              <a:rPr lang="en-US" sz="3000" b="1" dirty="0" smtClean="0">
                <a:solidFill>
                  <a:srgbClr val="990C22"/>
                </a:solidFill>
                <a:latin typeface="Quattrocento Sans"/>
              </a:rPr>
              <a:t> = </a:t>
            </a:r>
            <a:r>
              <a:rPr lang="en-US" sz="3000" b="1" dirty="0" err="1" smtClean="0">
                <a:solidFill>
                  <a:srgbClr val="990C22"/>
                </a:solidFill>
                <a:latin typeface="Quattrocento Sans"/>
              </a:rPr>
              <a:t>megabase</a:t>
            </a:r>
            <a:r>
              <a:rPr lang="en-US" sz="3000" b="1" dirty="0" smtClean="0">
                <a:solidFill>
                  <a:srgbClr val="990C22"/>
                </a:solidFill>
                <a:latin typeface="Quattrocento Sans"/>
              </a:rPr>
              <a:t> pairs         ***At first evaluation release</a:t>
            </a:r>
            <a:endParaRPr lang="en-US" sz="3000" b="1" dirty="0">
              <a:solidFill>
                <a:srgbClr val="990C22"/>
              </a:solidFill>
              <a:latin typeface="Quattrocento Sans"/>
            </a:endParaRPr>
          </a:p>
        </p:txBody>
      </p:sp>
      <p:graphicFrame>
        <p:nvGraphicFramePr>
          <p:cNvPr id="7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043833"/>
              </p:ext>
            </p:extLst>
          </p:nvPr>
        </p:nvGraphicFramePr>
        <p:xfrm>
          <a:off x="1185334" y="2128306"/>
          <a:ext cx="22361067" cy="8961120"/>
        </p:xfrm>
        <a:graphic>
          <a:graphicData uri="http://schemas.openxmlformats.org/drawingml/2006/table">
            <a:tbl>
              <a:tblPr/>
              <a:tblGrid>
                <a:gridCol w="1943083"/>
                <a:gridCol w="3577183"/>
                <a:gridCol w="2895600"/>
                <a:gridCol w="4318000"/>
                <a:gridCol w="9627201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4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C22"/>
                          </a:solidFill>
                          <a:effectLst/>
                          <a:latin typeface="Quattrocento Sans"/>
                          <a:ea typeface="Arial Unicode MS" pitchFamily="34" charset="-128"/>
                          <a:cs typeface="Times New Roman" charset="0"/>
                        </a:rPr>
                        <a:t>Name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990C22"/>
                        </a:solidFill>
                        <a:effectLst/>
                        <a:latin typeface="Quattrocento Sans"/>
                        <a:ea typeface="Arial Unicode MS" pitchFamily="34" charset="-128"/>
                      </a:endParaRPr>
                    </a:p>
                  </a:txBody>
                  <a:tcPr marL="243681" marR="243681" marT="0" marB="9144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4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C22"/>
                          </a:solidFill>
                          <a:effectLst/>
                          <a:latin typeface="Quattrocento Sans"/>
                          <a:ea typeface="Arial Unicode MS" pitchFamily="34" charset="-128"/>
                        </a:rPr>
                        <a:t>Chromosome*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990C22"/>
                        </a:solidFill>
                        <a:effectLst/>
                        <a:latin typeface="Quattrocento Sans"/>
                        <a:ea typeface="Arial Unicode MS" pitchFamily="34" charset="-128"/>
                      </a:endParaRPr>
                    </a:p>
                  </a:txBody>
                  <a:tcPr marL="243681" marR="243681" marT="0" marB="9144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4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C22"/>
                          </a:solidFill>
                          <a:effectLst/>
                          <a:latin typeface="Quattrocento Sans"/>
                          <a:ea typeface="Arial Unicode MS" pitchFamily="34" charset="-128"/>
                          <a:cs typeface="Times New Roman" charset="0"/>
                        </a:rPr>
                        <a:t>Location**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4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C22"/>
                          </a:solidFill>
                          <a:effectLst/>
                          <a:latin typeface="Quattrocento Sans"/>
                          <a:ea typeface="Arial Unicode MS" pitchFamily="34" charset="-128"/>
                          <a:cs typeface="Times New Roman" charset="0"/>
                        </a:rPr>
                        <a:t>(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C22"/>
                          </a:solidFill>
                          <a:effectLst/>
                          <a:latin typeface="Quattrocento Sans"/>
                          <a:ea typeface="Arial Unicode MS" pitchFamily="34" charset="-128"/>
                          <a:cs typeface="Times New Roman" charset="0"/>
                        </a:rPr>
                        <a:t>Mbp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C22"/>
                          </a:solidFill>
                          <a:effectLst/>
                          <a:latin typeface="Quattrocento Sans"/>
                          <a:ea typeface="Arial Unicode MS" pitchFamily="34" charset="-128"/>
                          <a:cs typeface="Times New Roman" charset="0"/>
                        </a:rPr>
                        <a:t>)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990C22"/>
                        </a:solidFill>
                        <a:effectLst/>
                        <a:latin typeface="Quattrocento Sans"/>
                        <a:ea typeface="Arial Unicode MS" pitchFamily="34" charset="-128"/>
                      </a:endParaRPr>
                    </a:p>
                  </a:txBody>
                  <a:tcPr marL="243681" marR="243681" marT="0" marB="9144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4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C22"/>
                          </a:solidFill>
                          <a:effectLst/>
                          <a:latin typeface="Quattrocento Sans"/>
                          <a:ea typeface="Arial Unicode MS" pitchFamily="34" charset="-128"/>
                          <a:cs typeface="Times New Roman" charset="0"/>
                        </a:rPr>
                        <a:t>Carrier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4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C22"/>
                          </a:solidFill>
                          <a:effectLst/>
                          <a:latin typeface="Quattrocento Sans"/>
                          <a:ea typeface="Arial Unicode MS" pitchFamily="34" charset="-128"/>
                          <a:cs typeface="Times New Roman" charset="0"/>
                        </a:rPr>
                        <a:t>frequency (%)***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990C22"/>
                        </a:solidFill>
                        <a:effectLst/>
                        <a:latin typeface="Quattrocento Sans"/>
                        <a:ea typeface="Arial Unicode MS" pitchFamily="34" charset="-128"/>
                      </a:endParaRPr>
                    </a:p>
                  </a:txBody>
                  <a:tcPr marL="243681" marR="243681" marT="0" marB="9144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4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C22"/>
                          </a:solidFill>
                          <a:effectLst/>
                          <a:latin typeface="Quattrocento Sans"/>
                          <a:ea typeface="Arial Unicode MS" pitchFamily="34" charset="-128"/>
                          <a:cs typeface="Times New Roman" charset="0"/>
                        </a:rPr>
                        <a:t>Earliest known genotyped ancestor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990C22"/>
                        </a:solidFill>
                        <a:effectLst/>
                        <a:latin typeface="Quattrocento Sans"/>
                        <a:ea typeface="Arial Unicode MS" pitchFamily="34" charset="-128"/>
                      </a:endParaRPr>
                    </a:p>
                  </a:txBody>
                  <a:tcPr marL="243681" marR="243681" marT="0" marB="9144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ttrocento Sans"/>
                          <a:ea typeface="Arial Unicode MS" pitchFamily="34" charset="-128"/>
                          <a:cs typeface="Times New Roman" charset="0"/>
                        </a:rPr>
                        <a:t>HH1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Quattrocento Sans"/>
                        <a:ea typeface="Arial Unicode MS" pitchFamily="34" charset="-128"/>
                      </a:endParaRPr>
                    </a:p>
                  </a:txBody>
                  <a:tcPr marL="243681" marR="243681" marT="9144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58938" algn="r"/>
                        </a:tabLst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ttrocento Sans"/>
                          <a:ea typeface="Arial Unicode MS" pitchFamily="34" charset="-128"/>
                        </a:rPr>
                        <a:t>	5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Quattrocento Sans"/>
                        <a:ea typeface="Arial Unicode MS" pitchFamily="34" charset="-128"/>
                      </a:endParaRPr>
                    </a:p>
                  </a:txBody>
                  <a:tcPr marL="243681" marR="243681" marT="9144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ttrocento Sans"/>
                          <a:ea typeface="Arial Unicode MS" pitchFamily="34" charset="-128"/>
                        </a:rPr>
                        <a:t>63.2**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Quattrocento Sans"/>
                        <a:ea typeface="Arial Unicode MS" pitchFamily="34" charset="-128"/>
                      </a:endParaRPr>
                    </a:p>
                  </a:txBody>
                  <a:tcPr marL="243681" marR="243681" marT="9144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ttrocento Sans"/>
                          <a:ea typeface="Arial Unicode MS" pitchFamily="34" charset="-128"/>
                          <a:cs typeface="Times New Roman" charset="0"/>
                        </a:rPr>
                        <a:t>3.8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Quattrocento Sans"/>
                        <a:ea typeface="Arial Unicode MS" pitchFamily="34" charset="-128"/>
                      </a:endParaRPr>
                    </a:p>
                  </a:txBody>
                  <a:tcPr marL="246888" marR="1737360" marT="9144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ttrocento Sans"/>
                          <a:ea typeface="Arial Unicode MS" pitchFamily="34" charset="-128"/>
                          <a:cs typeface="Times New Roman" charset="0"/>
                        </a:rPr>
                        <a:t>Pawnee Farm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ttrocento Sans"/>
                          <a:ea typeface="Arial Unicode MS" pitchFamily="34" charset="-128"/>
                          <a:cs typeface="Times New Roman" charset="0"/>
                        </a:rPr>
                        <a:t>Arlinda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ttrocento Sans"/>
                          <a:ea typeface="Arial Unicode MS" pitchFamily="34" charset="-128"/>
                          <a:cs typeface="Times New Roman" charset="0"/>
                        </a:rPr>
                        <a:t> Chief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Quattrocento Sans"/>
                        <a:ea typeface="Arial Unicode MS" pitchFamily="34" charset="-128"/>
                      </a:endParaRPr>
                    </a:p>
                  </a:txBody>
                  <a:tcPr marL="243681" marR="243681" marT="9144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ttrocento Sans"/>
                          <a:ea typeface="Arial Unicode MS" pitchFamily="34" charset="-128"/>
                          <a:cs typeface="Times New Roman" charset="0"/>
                        </a:rPr>
                        <a:t>HH2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Quattrocento Sans"/>
                        <a:ea typeface="Arial Unicode MS" pitchFamily="34" charset="-128"/>
                      </a:endParaRPr>
                    </a:p>
                  </a:txBody>
                  <a:tcPr marL="246888" marR="246888" marT="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58938" algn="r"/>
                        </a:tabLst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ttrocento Sans"/>
                          <a:ea typeface="Arial Unicode MS" pitchFamily="34" charset="-128"/>
                        </a:rPr>
                        <a:t>	1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Quattrocento Sans"/>
                        <a:ea typeface="Arial Unicode MS" pitchFamily="34" charset="-128"/>
                      </a:endParaRPr>
                    </a:p>
                  </a:txBody>
                  <a:tcPr marL="246888" marR="0" marT="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ttrocento Sans"/>
                          <a:ea typeface="Arial Unicode MS" pitchFamily="34" charset="-128"/>
                        </a:rPr>
                        <a:t>94.9 – 96.6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Quattrocento Sans"/>
                        <a:ea typeface="Arial Unicode MS" pitchFamily="34" charset="-128"/>
                      </a:endParaRPr>
                    </a:p>
                  </a:txBody>
                  <a:tcPr marL="246888" marR="0" marT="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ttrocento Sans"/>
                          <a:ea typeface="Arial Unicode MS" pitchFamily="34" charset="-128"/>
                          <a:cs typeface="Times New Roman" charset="0"/>
                        </a:rPr>
                        <a:t>3.3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Quattrocento Sans"/>
                        <a:ea typeface="Arial Unicode MS" pitchFamily="34" charset="-128"/>
                      </a:endParaRPr>
                    </a:p>
                  </a:txBody>
                  <a:tcPr marL="246888" marR="1737360" marT="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ttrocento Sans"/>
                          <a:ea typeface="Arial Unicode MS" pitchFamily="34" charset="-128"/>
                          <a:cs typeface="Times New Roman" charset="0"/>
                        </a:rPr>
                        <a:t>Willowholme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ttrocento Sans"/>
                          <a:ea typeface="Arial Unicode MS" pitchFamily="34" charset="-128"/>
                          <a:cs typeface="Times New Roman" charset="0"/>
                        </a:rPr>
                        <a:t> Mark Anthony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Quattrocento Sans"/>
                        <a:ea typeface="Arial Unicode MS" pitchFamily="34" charset="-128"/>
                      </a:endParaRPr>
                    </a:p>
                  </a:txBody>
                  <a:tcPr marL="246888" marR="0" marT="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ttrocento Sans"/>
                          <a:ea typeface="Arial Unicode MS" pitchFamily="34" charset="-128"/>
                          <a:cs typeface="Times New Roman" charset="0"/>
                        </a:rPr>
                        <a:t>HH3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Quattrocento Sans"/>
                        <a:ea typeface="Arial Unicode MS" pitchFamily="34" charset="-128"/>
                      </a:endParaRPr>
                    </a:p>
                  </a:txBody>
                  <a:tcPr marL="246888" marR="246888" marT="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58938" algn="r"/>
                        </a:tabLst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ttrocento Sans"/>
                          <a:ea typeface="Arial Unicode MS" pitchFamily="34" charset="-128"/>
                        </a:rPr>
                        <a:t>	8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Quattrocento Sans"/>
                        <a:ea typeface="Arial Unicode MS" pitchFamily="34" charset="-128"/>
                      </a:endParaRPr>
                    </a:p>
                  </a:txBody>
                  <a:tcPr marL="246888" marR="0" marT="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ttrocento Sans"/>
                          <a:ea typeface="Arial Unicode MS" pitchFamily="34" charset="-128"/>
                          <a:cs typeface="Times New Roman" charset="0"/>
                        </a:rPr>
                        <a:t>95.4**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Quattrocento Sans"/>
                        <a:ea typeface="Arial Unicode MS" pitchFamily="34" charset="-128"/>
                      </a:endParaRPr>
                    </a:p>
                  </a:txBody>
                  <a:tcPr marL="246888" marR="0" marT="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ttrocento Sans"/>
                          <a:ea typeface="Arial Unicode MS" pitchFamily="34" charset="-128"/>
                          <a:cs typeface="Times New Roman" charset="0"/>
                        </a:rPr>
                        <a:t>5.9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Quattrocento Sans"/>
                        <a:ea typeface="Arial Unicode MS" pitchFamily="34" charset="-128"/>
                      </a:endParaRPr>
                    </a:p>
                  </a:txBody>
                  <a:tcPr marL="246888" marR="1737360" marT="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 smtClean="0">
                          <a:solidFill>
                            <a:srgbClr val="000000"/>
                          </a:solidFill>
                          <a:latin typeface="Quattrocento Sans"/>
                        </a:rPr>
                        <a:t>Glendell</a:t>
                      </a:r>
                      <a:r>
                        <a:rPr lang="en-US" sz="3600" b="0" baseline="0" dirty="0" smtClean="0">
                          <a:solidFill>
                            <a:srgbClr val="000000"/>
                          </a:solidFill>
                          <a:latin typeface="Quattrocento Sans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rgbClr val="000000"/>
                          </a:solidFill>
                          <a:latin typeface="Quattrocento Sans"/>
                        </a:rPr>
                        <a:t>Arlinda</a:t>
                      </a:r>
                      <a:r>
                        <a:rPr lang="en-US" sz="3600" b="0" baseline="0" dirty="0" smtClean="0">
                          <a:solidFill>
                            <a:srgbClr val="000000"/>
                          </a:solidFill>
                          <a:latin typeface="Quattrocento Sans"/>
                        </a:rPr>
                        <a:t> Chief, </a:t>
                      </a:r>
                      <a:r>
                        <a:rPr lang="en-US" sz="3600" b="0" dirty="0" smtClean="0">
                          <a:solidFill>
                            <a:srgbClr val="000000"/>
                          </a:solidFill>
                          <a:latin typeface="Quattrocento Sans"/>
                        </a:rPr>
                        <a:t>Gray View </a:t>
                      </a:r>
                      <a:r>
                        <a:rPr lang="en-US" sz="3600" b="0" dirty="0" err="1" smtClean="0">
                          <a:solidFill>
                            <a:srgbClr val="000000"/>
                          </a:solidFill>
                          <a:latin typeface="Quattrocento Sans"/>
                        </a:rPr>
                        <a:t>Skyliner</a:t>
                      </a:r>
                      <a:endParaRPr lang="en-US" sz="3600" b="0" dirty="0">
                        <a:solidFill>
                          <a:srgbClr val="000000"/>
                        </a:solidFill>
                        <a:latin typeface="Quattrocento Sans"/>
                      </a:endParaRPr>
                    </a:p>
                  </a:txBody>
                  <a:tcPr marL="246888" marR="0" marT="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ttrocento Sans"/>
                          <a:ea typeface="Arial Unicode MS" pitchFamily="34" charset="-128"/>
                          <a:cs typeface="Times New Roman" charset="0"/>
                        </a:rPr>
                        <a:t>HH4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Quattrocento Sans"/>
                        <a:ea typeface="Arial Unicode MS" pitchFamily="34" charset="-128"/>
                      </a:endParaRPr>
                    </a:p>
                  </a:txBody>
                  <a:tcPr marL="246888" marR="246888" marT="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58938" algn="r"/>
                        </a:tabLst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ttrocento Sans"/>
                          <a:ea typeface="Arial Unicode MS" pitchFamily="34" charset="-128"/>
                        </a:rPr>
                        <a:t>	1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Quattrocento Sans"/>
                        <a:ea typeface="Arial Unicode MS" pitchFamily="34" charset="-128"/>
                      </a:endParaRPr>
                    </a:p>
                  </a:txBody>
                  <a:tcPr marL="246888" marR="0" marT="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ttrocento Sans"/>
                          <a:ea typeface="Arial Unicode MS" pitchFamily="34" charset="-128"/>
                        </a:rPr>
                        <a:t>1.3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ttrocento Sans"/>
                          <a:ea typeface="Arial Unicode MS" pitchFamily="34" charset="-128"/>
                          <a:cs typeface="Times New Roman" charset="0"/>
                        </a:rPr>
                        <a:t>**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Quattrocento Sans"/>
                        <a:ea typeface="Arial Unicode MS" pitchFamily="34" charset="-128"/>
                      </a:endParaRPr>
                    </a:p>
                  </a:txBody>
                  <a:tcPr marL="246888" marR="0" marT="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ttrocento Sans"/>
                          <a:ea typeface="Arial Unicode MS" pitchFamily="34" charset="-128"/>
                          <a:cs typeface="Times New Roman" charset="0"/>
                        </a:rPr>
                        <a:t>0.7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Quattrocento Sans"/>
                        <a:ea typeface="Arial Unicode MS" pitchFamily="34" charset="-128"/>
                      </a:endParaRPr>
                    </a:p>
                  </a:txBody>
                  <a:tcPr marL="246888" marR="1737360" marT="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kern="1200" dirty="0" err="1" smtClean="0">
                          <a:solidFill>
                            <a:srgbClr val="000000"/>
                          </a:solidFill>
                          <a:latin typeface="Quattrocento Sans"/>
                          <a:ea typeface="+mn-ea"/>
                          <a:cs typeface="+mn-cs"/>
                        </a:rPr>
                        <a:t>Besne</a:t>
                      </a:r>
                      <a:r>
                        <a:rPr lang="en-US" sz="3600" b="0" kern="1200" dirty="0" smtClean="0">
                          <a:solidFill>
                            <a:srgbClr val="000000"/>
                          </a:solidFill>
                          <a:latin typeface="Quattrocento Sans"/>
                          <a:ea typeface="+mn-ea"/>
                          <a:cs typeface="+mn-cs"/>
                        </a:rPr>
                        <a:t> Buck</a:t>
                      </a:r>
                      <a:endParaRPr lang="en-US" sz="3600" b="0" dirty="0">
                        <a:solidFill>
                          <a:srgbClr val="000000"/>
                        </a:solidFill>
                        <a:latin typeface="Quattrocento Sans"/>
                      </a:endParaRPr>
                    </a:p>
                  </a:txBody>
                  <a:tcPr marL="246888" marR="0" marT="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ttrocento Sans"/>
                          <a:ea typeface="Arial Unicode MS" pitchFamily="34" charset="-128"/>
                          <a:cs typeface="Times New Roman" charset="0"/>
                        </a:rPr>
                        <a:t>HH5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Quattrocento Sans"/>
                        <a:ea typeface="Arial Unicode MS" pitchFamily="34" charset="-128"/>
                      </a:endParaRPr>
                    </a:p>
                  </a:txBody>
                  <a:tcPr marL="246888" marR="246888" marT="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58938" algn="r"/>
                        </a:tabLst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ttrocento Sans"/>
                          <a:ea typeface="Arial Unicode MS" pitchFamily="34" charset="-128"/>
                        </a:rPr>
                        <a:t>	9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Quattrocento Sans"/>
                        <a:ea typeface="Arial Unicode MS" pitchFamily="34" charset="-128"/>
                      </a:endParaRPr>
                    </a:p>
                  </a:txBody>
                  <a:tcPr marL="246888" marR="0" marT="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ttrocento Sans"/>
                          <a:ea typeface="Arial Unicode MS" pitchFamily="34" charset="-128"/>
                        </a:rPr>
                        <a:t>93.2 – 93.4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Quattrocento Sans"/>
                        <a:ea typeface="Arial Unicode MS" pitchFamily="34" charset="-128"/>
                      </a:endParaRPr>
                    </a:p>
                  </a:txBody>
                  <a:tcPr marL="246888" marR="0" marT="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ttrocento Sans"/>
                          <a:ea typeface="Arial Unicode MS" pitchFamily="34" charset="-128"/>
                          <a:cs typeface="Times New Roman" charset="0"/>
                        </a:rPr>
                        <a:t>4.4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Quattrocento Sans"/>
                        <a:ea typeface="Arial Unicode MS" pitchFamily="34" charset="-128"/>
                      </a:endParaRPr>
                    </a:p>
                  </a:txBody>
                  <a:tcPr marL="246888" marR="1737360" marT="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kern="1200" dirty="0" err="1" smtClean="0">
                          <a:solidFill>
                            <a:srgbClr val="000000"/>
                          </a:solidFill>
                          <a:latin typeface="Quattrocento Sans"/>
                          <a:ea typeface="+mn-ea"/>
                          <a:cs typeface="+mn-cs"/>
                        </a:rPr>
                        <a:t>Thornlea</a:t>
                      </a:r>
                      <a:r>
                        <a:rPr lang="en-US" sz="3600" b="0" kern="1200" dirty="0" smtClean="0">
                          <a:solidFill>
                            <a:srgbClr val="000000"/>
                          </a:solidFill>
                          <a:latin typeface="Quattrocento San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b="0" kern="1200" dirty="0" err="1" smtClean="0">
                          <a:solidFill>
                            <a:srgbClr val="000000"/>
                          </a:solidFill>
                          <a:latin typeface="Quattrocento Sans"/>
                          <a:ea typeface="+mn-ea"/>
                          <a:cs typeface="+mn-cs"/>
                        </a:rPr>
                        <a:t>Texal</a:t>
                      </a:r>
                      <a:r>
                        <a:rPr lang="en-US" sz="3600" b="0" kern="1200" dirty="0" smtClean="0">
                          <a:solidFill>
                            <a:srgbClr val="000000"/>
                          </a:solidFill>
                          <a:latin typeface="Quattrocento Sans"/>
                          <a:ea typeface="+mn-ea"/>
                          <a:cs typeface="+mn-cs"/>
                        </a:rPr>
                        <a:t> Supreme</a:t>
                      </a:r>
                      <a:endParaRPr lang="en-US" sz="3600" b="0" dirty="0">
                        <a:solidFill>
                          <a:srgbClr val="000000"/>
                        </a:solidFill>
                        <a:latin typeface="Quattrocento Sans"/>
                      </a:endParaRPr>
                    </a:p>
                  </a:txBody>
                  <a:tcPr marL="246888" marR="0" marT="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ttrocento Sans"/>
                          <a:ea typeface="Arial Unicode MS" pitchFamily="34" charset="-128"/>
                          <a:cs typeface="Times New Roman" charset="0"/>
                        </a:rPr>
                        <a:t>JH1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Quattrocento Sans"/>
                        <a:ea typeface="Arial Unicode MS" pitchFamily="34" charset="-128"/>
                      </a:endParaRPr>
                    </a:p>
                  </a:txBody>
                  <a:tcPr marL="246888" marR="246888" marT="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58938" algn="r"/>
                        </a:tabLst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ttrocento Sans"/>
                          <a:ea typeface="Arial Unicode MS" pitchFamily="34" charset="-128"/>
                        </a:rPr>
                        <a:t>	15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Quattrocento Sans"/>
                        <a:ea typeface="Arial Unicode MS" pitchFamily="34" charset="-128"/>
                      </a:endParaRPr>
                    </a:p>
                  </a:txBody>
                  <a:tcPr marL="246888" marR="0" marT="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ttrocento Sans"/>
                          <a:ea typeface="Arial Unicode MS" pitchFamily="34" charset="-128"/>
                        </a:rPr>
                        <a:t>15.7**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Quattrocento Sans"/>
                        <a:ea typeface="Arial Unicode MS" pitchFamily="34" charset="-128"/>
                      </a:endParaRPr>
                    </a:p>
                  </a:txBody>
                  <a:tcPr marL="246888" marR="0" marT="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ttrocento Sans"/>
                          <a:ea typeface="Arial Unicode MS" pitchFamily="34" charset="-128"/>
                          <a:cs typeface="Times New Roman" charset="0"/>
                        </a:rPr>
                        <a:t>24.2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Quattrocento Sans"/>
                        <a:ea typeface="Arial Unicode MS" pitchFamily="34" charset="-128"/>
                      </a:endParaRPr>
                    </a:p>
                  </a:txBody>
                  <a:tcPr marL="246888" marR="1737360" marT="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smtClean="0">
                          <a:solidFill>
                            <a:srgbClr val="000000"/>
                          </a:solidFill>
                          <a:latin typeface="Quattrocento Sans"/>
                        </a:rPr>
                        <a:t>Observer Chocolate Soldier</a:t>
                      </a:r>
                      <a:endParaRPr lang="en-US" sz="3600" b="0" dirty="0">
                        <a:solidFill>
                          <a:srgbClr val="000000"/>
                        </a:solidFill>
                        <a:latin typeface="Quattrocento Sans"/>
                      </a:endParaRPr>
                    </a:p>
                  </a:txBody>
                  <a:tcPr marL="246888" marR="0" marT="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ttrocento Sans"/>
                          <a:ea typeface="Arial Unicode MS" pitchFamily="34" charset="-128"/>
                        </a:rPr>
                        <a:t>JH2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Quattrocento Sans"/>
                        <a:ea typeface="Arial Unicode MS" pitchFamily="34" charset="-128"/>
                      </a:endParaRPr>
                    </a:p>
                  </a:txBody>
                  <a:tcPr marL="246888" marR="246888" marT="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58938" algn="r"/>
                        </a:tabLst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ttrocento Sans"/>
                          <a:ea typeface="Arial Unicode MS" pitchFamily="34" charset="-128"/>
                        </a:rPr>
                        <a:t>	26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Quattrocento Sans"/>
                        <a:ea typeface="Arial Unicode MS" pitchFamily="34" charset="-128"/>
                      </a:endParaRPr>
                    </a:p>
                  </a:txBody>
                  <a:tcPr marL="246888" marR="0" marT="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ttrocento Sans"/>
                          <a:ea typeface="Arial Unicode MS" pitchFamily="34" charset="-128"/>
                        </a:rPr>
                        <a:t>8.8 – 9.4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Quattrocento Sans"/>
                        <a:ea typeface="Arial Unicode MS" pitchFamily="34" charset="-128"/>
                      </a:endParaRPr>
                    </a:p>
                  </a:txBody>
                  <a:tcPr marL="246888" marR="0" marT="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ttrocento Sans"/>
                          <a:ea typeface="Arial Unicode MS" pitchFamily="34" charset="-128"/>
                        </a:rPr>
                        <a:t>2.6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Quattrocento Sans"/>
                        <a:ea typeface="Arial Unicode MS" pitchFamily="34" charset="-128"/>
                      </a:endParaRPr>
                    </a:p>
                  </a:txBody>
                  <a:tcPr marL="246888" marR="1737360" marT="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smtClean="0">
                          <a:solidFill>
                            <a:srgbClr val="000000"/>
                          </a:solidFill>
                          <a:latin typeface="Quattrocento Sans"/>
                        </a:rPr>
                        <a:t>Liberators </a:t>
                      </a:r>
                      <a:r>
                        <a:rPr lang="en-US" sz="3600" b="0" dirty="0" err="1" smtClean="0">
                          <a:solidFill>
                            <a:srgbClr val="000000"/>
                          </a:solidFill>
                          <a:latin typeface="Quattrocento Sans"/>
                        </a:rPr>
                        <a:t>Basilius</a:t>
                      </a:r>
                      <a:endParaRPr lang="en-US" sz="3600" b="0" dirty="0">
                        <a:solidFill>
                          <a:srgbClr val="000000"/>
                        </a:solidFill>
                        <a:latin typeface="Quattrocento Sans"/>
                      </a:endParaRPr>
                    </a:p>
                  </a:txBody>
                  <a:tcPr marL="246888" marR="0" marT="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ttrocento Sans"/>
                          <a:ea typeface="Arial Unicode MS" pitchFamily="34" charset="-128"/>
                          <a:cs typeface="Times New Roman" charset="0"/>
                        </a:rPr>
                        <a:t>BH1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Quattrocento Sans"/>
                        <a:ea typeface="Arial Unicode MS" pitchFamily="34" charset="-128"/>
                      </a:endParaRPr>
                    </a:p>
                  </a:txBody>
                  <a:tcPr marL="246888" marR="246888" marT="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58938" algn="r"/>
                        </a:tabLst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ttrocento Sans"/>
                          <a:ea typeface="Arial Unicode MS" pitchFamily="34" charset="-128"/>
                        </a:rPr>
                        <a:t>	7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Quattrocento Sans"/>
                        <a:ea typeface="Arial Unicode MS" pitchFamily="34" charset="-128"/>
                      </a:endParaRPr>
                    </a:p>
                  </a:txBody>
                  <a:tcPr marL="246888" marR="0" marT="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ttrocento Sans"/>
                          <a:ea typeface="Arial Unicode MS" pitchFamily="34" charset="-128"/>
                        </a:rPr>
                        <a:t>42.8 – 47.0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Quattrocento Sans"/>
                        <a:ea typeface="Arial Unicode MS" pitchFamily="34" charset="-128"/>
                      </a:endParaRPr>
                    </a:p>
                  </a:txBody>
                  <a:tcPr marL="246888" marR="0" marT="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ttrocento Sans"/>
                          <a:ea typeface="Arial Unicode MS" pitchFamily="34" charset="-128"/>
                          <a:cs typeface="Times New Roman" charset="0"/>
                        </a:rPr>
                        <a:t>13.3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Quattrocento Sans"/>
                        <a:ea typeface="Arial Unicode MS" pitchFamily="34" charset="-128"/>
                      </a:endParaRPr>
                    </a:p>
                  </a:txBody>
                  <a:tcPr marL="246888" marR="1737360" marT="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smtClean="0">
                          <a:solidFill>
                            <a:srgbClr val="000000"/>
                          </a:solidFill>
                          <a:latin typeface="Quattrocento Sans"/>
                        </a:rPr>
                        <a:t>West Lawn Stretch Improver</a:t>
                      </a:r>
                      <a:endParaRPr lang="en-US" sz="3600" b="0" dirty="0">
                        <a:solidFill>
                          <a:srgbClr val="000000"/>
                        </a:solidFill>
                        <a:latin typeface="Quattrocento Sans"/>
                      </a:endParaRPr>
                    </a:p>
                  </a:txBody>
                  <a:tcPr marL="246888" marR="0" marT="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ttrocento Sans"/>
                          <a:ea typeface="Arial Unicode MS" pitchFamily="34" charset="-128"/>
                          <a:cs typeface="Times New Roman" charset="0"/>
                        </a:rPr>
                        <a:t>BH2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Quattrocento Sans"/>
                        <a:ea typeface="Arial Unicode MS" pitchFamily="34" charset="-128"/>
                      </a:endParaRPr>
                    </a:p>
                  </a:txBody>
                  <a:tcPr marL="246888" marR="246888" marT="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58938" algn="r"/>
                        </a:tabLst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ttrocento Sans"/>
                          <a:ea typeface="Arial Unicode MS" pitchFamily="34" charset="-128"/>
                        </a:rPr>
                        <a:t>	19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Quattrocento Sans"/>
                        <a:ea typeface="Arial Unicode MS" pitchFamily="34" charset="-128"/>
                      </a:endParaRPr>
                    </a:p>
                  </a:txBody>
                  <a:tcPr marL="246888" marR="0" marT="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ttrocento Sans"/>
                          <a:ea typeface="Arial Unicode MS" pitchFamily="34" charset="-128"/>
                        </a:rPr>
                        <a:t>11.1**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Quattrocento Sans"/>
                        <a:ea typeface="Arial Unicode MS" pitchFamily="34" charset="-128"/>
                      </a:endParaRPr>
                    </a:p>
                  </a:txBody>
                  <a:tcPr marL="246888" marR="0" marT="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ttrocento Sans"/>
                          <a:ea typeface="Arial Unicode MS" pitchFamily="34" charset="-128"/>
                          <a:cs typeface="Times New Roman" charset="0"/>
                        </a:rPr>
                        <a:t>15.6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Quattrocento Sans"/>
                        <a:ea typeface="Arial Unicode MS" pitchFamily="34" charset="-128"/>
                      </a:endParaRPr>
                    </a:p>
                  </a:txBody>
                  <a:tcPr marL="246888" marR="1737360" marT="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kern="1200" dirty="0" smtClean="0">
                          <a:solidFill>
                            <a:srgbClr val="000000"/>
                          </a:solidFill>
                          <a:latin typeface="Quattrocento Sans"/>
                          <a:ea typeface="+mn-ea"/>
                          <a:cs typeface="+mn-cs"/>
                        </a:rPr>
                        <a:t>Rancho Rustic My Design</a:t>
                      </a:r>
                      <a:endParaRPr lang="en-US" sz="3600" b="0" dirty="0">
                        <a:solidFill>
                          <a:srgbClr val="000000"/>
                        </a:solidFill>
                        <a:latin typeface="Quattrocento Sans"/>
                      </a:endParaRPr>
                    </a:p>
                  </a:txBody>
                  <a:tcPr marL="246888" marR="0" marT="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ttrocento Sans"/>
                          <a:ea typeface="Arial Unicode MS" pitchFamily="34" charset="-128"/>
                          <a:cs typeface="Times New Roman" charset="0"/>
                        </a:rPr>
                        <a:t>AH1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Quattrocento Sans"/>
                        <a:ea typeface="Arial Unicode MS" pitchFamily="34" charset="-128"/>
                      </a:endParaRPr>
                    </a:p>
                  </a:txBody>
                  <a:tcPr marL="246888" marR="246888" marT="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58938" algn="r"/>
                        </a:tabLst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ttrocento Sans"/>
                          <a:ea typeface="Arial Unicode MS" pitchFamily="34" charset="-128"/>
                        </a:rPr>
                        <a:t>	17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Quattrocento Sans"/>
                        <a:ea typeface="Arial Unicode MS" pitchFamily="34" charset="-128"/>
                      </a:endParaRPr>
                    </a:p>
                  </a:txBody>
                  <a:tcPr marL="246888" marR="0" marT="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ttrocento Sans"/>
                          <a:ea typeface="Arial Unicode MS" pitchFamily="34" charset="-128"/>
                          <a:cs typeface="Times New Roman" charset="0"/>
                        </a:rPr>
                        <a:t>65.9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ttrocento Sans"/>
                          <a:ea typeface="Arial Unicode MS" pitchFamily="34" charset="-128"/>
                        </a:rPr>
                        <a:t>**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Quattrocento Sans"/>
                        <a:ea typeface="Arial Unicode MS" pitchFamily="34" charset="-128"/>
                      </a:endParaRPr>
                    </a:p>
                  </a:txBody>
                  <a:tcPr marL="246888" marR="0" marT="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ttrocento Sans"/>
                          <a:ea typeface="Arial Unicode MS" pitchFamily="34" charset="-128"/>
                          <a:cs typeface="Times New Roman" charset="0"/>
                        </a:rPr>
                        <a:t>26.0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Quattrocento Sans"/>
                        <a:ea typeface="Arial Unicode MS" pitchFamily="34" charset="-128"/>
                      </a:endParaRPr>
                    </a:p>
                  </a:txBody>
                  <a:tcPr marL="246888" marR="1737360" marT="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 smtClean="0">
                          <a:solidFill>
                            <a:srgbClr val="000000"/>
                          </a:solidFill>
                          <a:latin typeface="Quattrocento Sans"/>
                        </a:rPr>
                        <a:t>Selwood</a:t>
                      </a:r>
                      <a:r>
                        <a:rPr lang="en-US" sz="3600" b="0" dirty="0" smtClean="0">
                          <a:solidFill>
                            <a:srgbClr val="000000"/>
                          </a:solidFill>
                          <a:latin typeface="Quattrocento Sans"/>
                        </a:rPr>
                        <a:t> Betty’s Commander</a:t>
                      </a:r>
                    </a:p>
                  </a:txBody>
                  <a:tcPr marL="246888" marR="0" marT="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ttrocento Sans"/>
                          <a:ea typeface="Arial Unicode MS" pitchFamily="34" charset="-128"/>
                        </a:rPr>
                        <a:t>AH2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Quattrocento Sans"/>
                        <a:ea typeface="Arial Unicode MS" pitchFamily="34" charset="-128"/>
                      </a:endParaRPr>
                    </a:p>
                  </a:txBody>
                  <a:tcPr marL="246888" marR="246888" marT="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58938" algn="r"/>
                        </a:tabLst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ttrocento Sans"/>
                          <a:ea typeface="Arial Unicode MS" pitchFamily="34" charset="-128"/>
                        </a:rPr>
                        <a:t>	3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Quattrocento Sans"/>
                        <a:ea typeface="Arial Unicode MS" pitchFamily="34" charset="-128"/>
                      </a:endParaRPr>
                    </a:p>
                  </a:txBody>
                  <a:tcPr marL="246888" marR="0" marT="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ttrocento Sans"/>
                          <a:ea typeface="Arial Unicode MS" pitchFamily="34" charset="-128"/>
                        </a:rPr>
                        <a:t>51.3**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Quattrocento Sans"/>
                        <a:ea typeface="Arial Unicode MS" pitchFamily="34" charset="-128"/>
                      </a:endParaRPr>
                    </a:p>
                  </a:txBody>
                  <a:tcPr marL="246888" marR="0" marT="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ttrocento Sans"/>
                          <a:ea typeface="Arial Unicode MS" pitchFamily="34" charset="-128"/>
                        </a:rPr>
                        <a:t>19.7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Quattrocento Sans"/>
                        <a:ea typeface="Arial Unicode MS" pitchFamily="34" charset="-128"/>
                      </a:endParaRPr>
                    </a:p>
                  </a:txBody>
                  <a:tcPr marL="246888" marR="1737360" marT="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smtClean="0">
                          <a:solidFill>
                            <a:srgbClr val="000000"/>
                          </a:solidFill>
                          <a:latin typeface="Quattrocento Sans"/>
                        </a:rPr>
                        <a:t>Oak-Ridge Flashy Kellogg</a:t>
                      </a:r>
                    </a:p>
                  </a:txBody>
                  <a:tcPr marL="246888" marR="0" marT="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9763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breedings to genomic bulls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1024128" y="2185416"/>
          <a:ext cx="22091904" cy="10012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30631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24128" y="2012886"/>
            <a:ext cx="22494240" cy="10881360"/>
            <a:chOff x="879231" y="2260876"/>
            <a:chExt cx="22219920" cy="10378440"/>
          </a:xfrm>
        </p:grpSpPr>
        <p:graphicFrame>
          <p:nvGraphicFramePr>
            <p:cNvPr id="10" name="Chart 9"/>
            <p:cNvGraphicFramePr/>
            <p:nvPr/>
          </p:nvGraphicFramePr>
          <p:xfrm>
            <a:off x="886284" y="2260876"/>
            <a:ext cx="22212867" cy="103729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1" name="Chart 10"/>
            <p:cNvGraphicFramePr/>
            <p:nvPr/>
          </p:nvGraphicFramePr>
          <p:xfrm>
            <a:off x="879231" y="2266349"/>
            <a:ext cx="22212867" cy="103729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 interval – Holstein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1471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of evaluations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/>
              <a:t>Download from CDCB FTP site with</a:t>
            </a:r>
          </a:p>
          <a:p>
            <a:pPr>
              <a:spcAft>
                <a:spcPts val="7200"/>
              </a:spcAft>
              <a:buNone/>
            </a:pPr>
            <a:r>
              <a:rPr lang="en-US" dirty="0" smtClean="0"/>
              <a:t>	separate files for each nominator</a:t>
            </a:r>
          </a:p>
          <a:p>
            <a:pPr>
              <a:spcAft>
                <a:spcPts val="7200"/>
              </a:spcAft>
            </a:pPr>
            <a:r>
              <a:rPr lang="en-US" dirty="0" smtClean="0"/>
              <a:t>Weekly release of evaluations of new animals</a:t>
            </a:r>
          </a:p>
          <a:p>
            <a:pPr>
              <a:spcAft>
                <a:spcPts val="7200"/>
              </a:spcAft>
            </a:pPr>
            <a:r>
              <a:rPr lang="en-US" dirty="0" smtClean="0"/>
              <a:t>Monthly release for females and bulls not marketed</a:t>
            </a:r>
          </a:p>
          <a:p>
            <a:pPr>
              <a:spcAft>
                <a:spcPts val="6000"/>
              </a:spcAft>
            </a:pPr>
            <a:r>
              <a:rPr lang="en-US" dirty="0" smtClean="0"/>
              <a:t>All genomic evaluations updated 3 times each year with traditional evaluations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213551" y="1215361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900193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Marketed Holstein bulls</a:t>
            </a:r>
            <a:endParaRPr lang="en-US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1024128" y="2185417"/>
          <a:ext cx="22081066" cy="9874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35618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glance at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4800"/>
              </a:spcAft>
            </a:pPr>
            <a:r>
              <a:rPr lang="en-US" dirty="0" smtClean="0"/>
              <a:t>Increasing number of cows genotyped</a:t>
            </a:r>
          </a:p>
          <a:p>
            <a:pPr>
              <a:spcAft>
                <a:spcPts val="4800"/>
              </a:spcAft>
            </a:pPr>
            <a:r>
              <a:rPr lang="en-US" dirty="0" smtClean="0"/>
              <a:t>Falling cost per SNP genotyped</a:t>
            </a:r>
          </a:p>
          <a:p>
            <a:pPr>
              <a:spcAft>
                <a:spcPts val="4800"/>
              </a:spcAft>
            </a:pPr>
            <a:r>
              <a:rPr lang="en-US" dirty="0" smtClean="0"/>
              <a:t>Increased accuracy of genomic evaluations from more informative SNPs</a:t>
            </a:r>
          </a:p>
          <a:p>
            <a:pPr>
              <a:spcAft>
                <a:spcPts val="4800"/>
              </a:spcAft>
            </a:pPr>
            <a:r>
              <a:rPr lang="en-US" dirty="0" smtClean="0"/>
              <a:t>Genomic evaluations on more traits to predict economic merit more accurately</a:t>
            </a:r>
          </a:p>
          <a:p>
            <a:pPr>
              <a:spcAft>
                <a:spcPts val="4800"/>
              </a:spcAft>
            </a:pPr>
            <a:r>
              <a:rPr lang="en-US" dirty="0" smtClean="0"/>
              <a:t>Increased use of genomics in mating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8710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new traits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600"/>
              </a:spcAft>
            </a:pPr>
            <a:r>
              <a:rPr lang="en-US" dirty="0" smtClean="0"/>
              <a:t>Mortality </a:t>
            </a:r>
            <a:r>
              <a:rPr lang="en-US" b="1" dirty="0" smtClean="0">
                <a:solidFill>
                  <a:srgbClr val="990C22"/>
                </a:solidFill>
              </a:rPr>
              <a:t>– Added August 2016</a:t>
            </a:r>
          </a:p>
          <a:p>
            <a:pPr>
              <a:spcAft>
                <a:spcPts val="6600"/>
              </a:spcAft>
            </a:pPr>
            <a:r>
              <a:rPr lang="en-US" dirty="0" smtClean="0"/>
              <a:t>Gestation length </a:t>
            </a:r>
            <a:r>
              <a:rPr lang="mr-IN" b="1" dirty="0" smtClean="0">
                <a:solidFill>
                  <a:srgbClr val="990C22"/>
                </a:solidFill>
              </a:rPr>
              <a:t>–</a:t>
            </a:r>
            <a:r>
              <a:rPr lang="en-US" b="1" dirty="0" smtClean="0">
                <a:solidFill>
                  <a:srgbClr val="990C22"/>
                </a:solidFill>
              </a:rPr>
              <a:t> Added August 2017</a:t>
            </a:r>
          </a:p>
          <a:p>
            <a:pPr>
              <a:spcAft>
                <a:spcPts val="6600"/>
              </a:spcAft>
            </a:pPr>
            <a:r>
              <a:rPr lang="en-US" dirty="0" smtClean="0"/>
              <a:t>Health traits </a:t>
            </a:r>
            <a:r>
              <a:rPr lang="mr-IN" b="1" dirty="0" smtClean="0">
                <a:solidFill>
                  <a:srgbClr val="990C22"/>
                </a:solidFill>
              </a:rPr>
              <a:t>–</a:t>
            </a:r>
            <a:r>
              <a:rPr lang="en-US" b="1" dirty="0" smtClean="0">
                <a:solidFill>
                  <a:srgbClr val="990C22"/>
                </a:solidFill>
              </a:rPr>
              <a:t>December test planned</a:t>
            </a:r>
          </a:p>
          <a:p>
            <a:pPr>
              <a:spcAft>
                <a:spcPts val="6600"/>
              </a:spcAft>
            </a:pPr>
            <a:r>
              <a:rPr lang="en-US" dirty="0" smtClean="0"/>
              <a:t>Feed efficiency </a:t>
            </a:r>
            <a:r>
              <a:rPr lang="mr-IN" b="1" dirty="0" smtClean="0">
                <a:solidFill>
                  <a:srgbClr val="990C22"/>
                </a:solidFill>
              </a:rPr>
              <a:t>–</a:t>
            </a:r>
            <a:r>
              <a:rPr lang="en-US" b="1" dirty="0" smtClean="0">
                <a:solidFill>
                  <a:srgbClr val="990C22"/>
                </a:solidFill>
              </a:rPr>
              <a:t> Under development</a:t>
            </a:r>
          </a:p>
          <a:p>
            <a:pPr marL="515938" lvl="1">
              <a:spcAft>
                <a:spcPts val="6600"/>
              </a:spcAft>
              <a:buNone/>
            </a:pPr>
            <a:endParaRPr lang="en-US" dirty="0"/>
          </a:p>
        </p:txBody>
      </p:sp>
      <p:pic>
        <p:nvPicPr>
          <p:cNvPr id="6" name="Picture 5" descr="Holstein calves_Idaho_ARS.jpg"/>
          <p:cNvPicPr>
            <a:picLocks noChangeAspect="1"/>
          </p:cNvPicPr>
          <p:nvPr/>
        </p:nvPicPr>
        <p:blipFill>
          <a:blip r:embed="rId2"/>
          <a:srcRect r="15618" b="10499"/>
          <a:stretch>
            <a:fillRect/>
          </a:stretch>
        </p:blipFill>
        <p:spPr>
          <a:xfrm>
            <a:off x="17646838" y="3425390"/>
            <a:ext cx="5172589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148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U.S. system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6600"/>
              </a:lnSpc>
              <a:spcAft>
                <a:spcPts val="4800"/>
              </a:spcAft>
            </a:pPr>
            <a:r>
              <a:rPr lang="en-US" sz="5600" dirty="0" smtClean="0"/>
              <a:t>Highly successful program leading to increasing annual increases in genetic merit for production efficiency</a:t>
            </a:r>
          </a:p>
          <a:p>
            <a:pPr>
              <a:lnSpc>
                <a:spcPts val="6600"/>
              </a:lnSpc>
              <a:spcAft>
                <a:spcPts val="4800"/>
              </a:spcAft>
            </a:pPr>
            <a:r>
              <a:rPr lang="en-US" sz="5600" dirty="0" smtClean="0"/>
              <a:t>Large database of phenotypic and genomic data provided by industry</a:t>
            </a:r>
          </a:p>
          <a:p>
            <a:pPr>
              <a:lnSpc>
                <a:spcPts val="6600"/>
              </a:lnSpc>
              <a:spcAft>
                <a:spcPts val="4800"/>
              </a:spcAft>
            </a:pPr>
            <a:r>
              <a:rPr lang="en-US" sz="5600" dirty="0" smtClean="0"/>
              <a:t>Research projects underway to determine mechanism of genetic control of economically important traits</a:t>
            </a:r>
          </a:p>
          <a:p>
            <a:pPr>
              <a:lnSpc>
                <a:spcPts val="6600"/>
              </a:lnSpc>
              <a:spcAft>
                <a:spcPts val="4800"/>
              </a:spcAft>
            </a:pPr>
            <a:r>
              <a:rPr lang="en-US" sz="5600" dirty="0" smtClean="0"/>
              <a:t>Data processing techniques periodically modified so that rapid turnaround can be maintained</a:t>
            </a: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16877732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arnInField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5" b="12225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 anchor="ctr"/>
          <a:lstStyle/>
          <a:p>
            <a:pPr algn="ctr"/>
            <a:r>
              <a:rPr lang="en-US" sz="8000" b="1" dirty="0" smtClean="0"/>
              <a:t>Questions?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1150665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 of U.S.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8400"/>
              </a:spcAft>
            </a:pPr>
            <a:r>
              <a:rPr lang="en-US" dirty="0" smtClean="0"/>
              <a:t>Over half a million animals genotyped in 2016</a:t>
            </a:r>
          </a:p>
          <a:p>
            <a:pPr>
              <a:spcAft>
                <a:spcPts val="8400"/>
              </a:spcAft>
            </a:pPr>
            <a:r>
              <a:rPr lang="en-US" dirty="0" smtClean="0"/>
              <a:t>67% of AI breedings to genomic bulls</a:t>
            </a:r>
          </a:p>
          <a:p>
            <a:pPr>
              <a:spcAft>
                <a:spcPts val="8400"/>
              </a:spcAft>
            </a:pPr>
            <a:r>
              <a:rPr lang="en-US" dirty="0" smtClean="0"/>
              <a:t>Genomic relationship between genotyped cows and marketed bulls available</a:t>
            </a:r>
          </a:p>
          <a:p>
            <a:pPr>
              <a:spcAft>
                <a:spcPts val="6600"/>
              </a:spcAft>
            </a:pPr>
            <a:r>
              <a:rPr lang="en-US" dirty="0" smtClean="0"/>
              <a:t>Evaluations on new animals released weekly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7835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1284683" y="2290263"/>
            <a:ext cx="21773373" cy="9308885"/>
            <a:chOff x="1284683" y="2290263"/>
            <a:chExt cx="21773373" cy="9308885"/>
          </a:xfrm>
        </p:grpSpPr>
        <p:sp>
          <p:nvSpPr>
            <p:cNvPr id="163853" name="Rectangle 59"/>
            <p:cNvSpPr>
              <a:spLocks noChangeArrowheads="1"/>
            </p:cNvSpPr>
            <p:nvPr/>
          </p:nvSpPr>
          <p:spPr bwMode="auto">
            <a:xfrm>
              <a:off x="10692104" y="6090147"/>
              <a:ext cx="2869696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2176181">
                <a:spcAft>
                  <a:spcPts val="1428"/>
                </a:spcAft>
              </a:pPr>
              <a:r>
                <a:rPr lang="en-US" sz="3800" b="1" dirty="0">
                  <a:solidFill>
                    <a:srgbClr val="990C22"/>
                  </a:solidFill>
                  <a:latin typeface="Calibri" pitchFamily="34" charset="0"/>
                </a:rPr>
                <a:t>DNA samples</a:t>
              </a:r>
              <a:endParaRPr lang="en-US" sz="3800" i="1" dirty="0">
                <a:solidFill>
                  <a:srgbClr val="990C22"/>
                </a:solidFill>
                <a:latin typeface="Calibri" pitchFamily="34" charset="0"/>
              </a:endParaRPr>
            </a:p>
          </p:txBody>
        </p:sp>
        <p:sp>
          <p:nvSpPr>
            <p:cNvPr id="163854" name="Rectangle 60"/>
            <p:cNvSpPr>
              <a:spLocks noChangeArrowheads="1"/>
            </p:cNvSpPr>
            <p:nvPr/>
          </p:nvSpPr>
          <p:spPr bwMode="auto">
            <a:xfrm>
              <a:off x="10988079" y="7121297"/>
              <a:ext cx="2277740" cy="618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2176181">
                <a:lnSpc>
                  <a:spcPct val="90000"/>
                </a:lnSpc>
              </a:pPr>
              <a:r>
                <a:rPr lang="en-US" sz="3800" b="1" dirty="0">
                  <a:solidFill>
                    <a:srgbClr val="990C22"/>
                  </a:solidFill>
                  <a:latin typeface="Calibri" pitchFamily="34" charset="0"/>
                </a:rPr>
                <a:t>genotypes</a:t>
              </a:r>
              <a:endParaRPr lang="en-US" sz="3800" i="1" dirty="0">
                <a:solidFill>
                  <a:srgbClr val="990C22"/>
                </a:solidFill>
                <a:latin typeface="Calibri" pitchFamily="34" charset="0"/>
              </a:endParaRPr>
            </a:p>
          </p:txBody>
        </p:sp>
        <p:sp>
          <p:nvSpPr>
            <p:cNvPr id="163855" name="Rectangle 61"/>
            <p:cNvSpPr>
              <a:spLocks noChangeArrowheads="1"/>
            </p:cNvSpPr>
            <p:nvPr/>
          </p:nvSpPr>
          <p:spPr bwMode="auto">
            <a:xfrm rot="2520000">
              <a:off x="15251127" y="4517892"/>
              <a:ext cx="2514213" cy="103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2176181">
                <a:lnSpc>
                  <a:spcPct val="80000"/>
                </a:lnSpc>
              </a:pPr>
              <a:r>
                <a:rPr lang="en-US" sz="3800" b="1" dirty="0">
                  <a:solidFill>
                    <a:srgbClr val="990C22"/>
                  </a:solidFill>
                  <a:latin typeface="Calibri" pitchFamily="34" charset="0"/>
                </a:rPr>
                <a:t>genomic</a:t>
              </a:r>
            </a:p>
            <a:p>
              <a:pPr algn="ctr" defTabSz="2176181">
                <a:lnSpc>
                  <a:spcPct val="80000"/>
                </a:lnSpc>
              </a:pPr>
              <a:r>
                <a:rPr lang="en-US" sz="3800" b="1" dirty="0">
                  <a:solidFill>
                    <a:srgbClr val="990C22"/>
                  </a:solidFill>
                  <a:latin typeface="Calibri" pitchFamily="34" charset="0"/>
                </a:rPr>
                <a:t>evaluations</a:t>
              </a:r>
              <a:endParaRPr lang="en-US" sz="3800" i="1" dirty="0">
                <a:solidFill>
                  <a:srgbClr val="990C22"/>
                </a:solidFill>
                <a:latin typeface="Calibri" pitchFamily="34" charset="0"/>
              </a:endParaRPr>
            </a:p>
          </p:txBody>
        </p:sp>
        <p:sp>
          <p:nvSpPr>
            <p:cNvPr id="163856" name="Rectangle 62"/>
            <p:cNvSpPr>
              <a:spLocks noChangeArrowheads="1"/>
            </p:cNvSpPr>
            <p:nvPr/>
          </p:nvSpPr>
          <p:spPr bwMode="auto">
            <a:xfrm rot="19080000">
              <a:off x="14939191" y="8301988"/>
              <a:ext cx="2973572" cy="103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2176181">
                <a:lnSpc>
                  <a:spcPct val="80000"/>
                </a:lnSpc>
              </a:pPr>
              <a:r>
                <a:rPr lang="en-US" sz="3800" b="1" dirty="0">
                  <a:solidFill>
                    <a:srgbClr val="990C22"/>
                  </a:solidFill>
                  <a:latin typeface="Calibri" pitchFamily="34" charset="0"/>
                </a:rPr>
                <a:t>nominations,</a:t>
              </a:r>
            </a:p>
            <a:p>
              <a:pPr algn="ctr" defTabSz="2176181">
                <a:lnSpc>
                  <a:spcPct val="80000"/>
                </a:lnSpc>
                <a:spcAft>
                  <a:spcPts val="1428"/>
                </a:spcAft>
              </a:pPr>
              <a:r>
                <a:rPr lang="en-US" sz="3800" b="1" dirty="0">
                  <a:solidFill>
                    <a:srgbClr val="990C22"/>
                  </a:solidFill>
                  <a:latin typeface="Calibri" pitchFamily="34" charset="0"/>
                </a:rPr>
                <a:t>pedigree data</a:t>
              </a:r>
              <a:endParaRPr lang="en-US" sz="3800" i="1" dirty="0">
                <a:solidFill>
                  <a:srgbClr val="990C22"/>
                </a:solidFill>
                <a:latin typeface="Calibri" pitchFamily="34" charset="0"/>
              </a:endParaRPr>
            </a:p>
          </p:txBody>
        </p:sp>
        <p:sp>
          <p:nvSpPr>
            <p:cNvPr id="163857" name="Rectangle 63"/>
            <p:cNvSpPr>
              <a:spLocks noChangeArrowheads="1"/>
            </p:cNvSpPr>
            <p:nvPr/>
          </p:nvSpPr>
          <p:spPr bwMode="auto">
            <a:xfrm rot="2520000">
              <a:off x="4706684" y="8997999"/>
              <a:ext cx="3168816" cy="103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2176181">
                <a:lnSpc>
                  <a:spcPct val="80000"/>
                </a:lnSpc>
              </a:pPr>
              <a:r>
                <a:rPr lang="en-US" sz="3800" b="1" dirty="0">
                  <a:solidFill>
                    <a:srgbClr val="990C22"/>
                  </a:solidFill>
                  <a:latin typeface="Calibri" pitchFamily="34" charset="0"/>
                </a:rPr>
                <a:t>genotype</a:t>
              </a:r>
            </a:p>
            <a:p>
              <a:pPr algn="ctr" defTabSz="2176181">
                <a:lnSpc>
                  <a:spcPct val="80000"/>
                </a:lnSpc>
                <a:spcAft>
                  <a:spcPts val="1428"/>
                </a:spcAft>
              </a:pPr>
              <a:r>
                <a:rPr lang="en-US" sz="3800" b="1" dirty="0">
                  <a:solidFill>
                    <a:srgbClr val="990C22"/>
                  </a:solidFill>
                  <a:latin typeface="Calibri" pitchFamily="34" charset="0"/>
                </a:rPr>
                <a:t>quality reports</a:t>
              </a:r>
              <a:endParaRPr lang="en-US" sz="3800" i="1" dirty="0">
                <a:solidFill>
                  <a:srgbClr val="990C22"/>
                </a:solidFill>
                <a:latin typeface="Calibri" pitchFamily="34" charset="0"/>
              </a:endParaRPr>
            </a:p>
          </p:txBody>
        </p:sp>
        <p:sp>
          <p:nvSpPr>
            <p:cNvPr id="163858" name="Rectangle 64"/>
            <p:cNvSpPr>
              <a:spLocks noChangeArrowheads="1"/>
            </p:cNvSpPr>
            <p:nvPr/>
          </p:nvSpPr>
          <p:spPr bwMode="auto">
            <a:xfrm rot="19080000">
              <a:off x="16681277" y="8881874"/>
              <a:ext cx="2514213" cy="103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2176181">
                <a:lnSpc>
                  <a:spcPct val="80000"/>
                </a:lnSpc>
              </a:pPr>
              <a:r>
                <a:rPr lang="en-US" sz="3800" b="1" dirty="0">
                  <a:solidFill>
                    <a:srgbClr val="990C22"/>
                  </a:solidFill>
                  <a:latin typeface="Calibri" pitchFamily="34" charset="0"/>
                </a:rPr>
                <a:t>genomic</a:t>
              </a:r>
            </a:p>
            <a:p>
              <a:pPr algn="ctr" defTabSz="2176181">
                <a:lnSpc>
                  <a:spcPct val="80000"/>
                </a:lnSpc>
                <a:spcAft>
                  <a:spcPts val="1428"/>
                </a:spcAft>
              </a:pPr>
              <a:r>
                <a:rPr lang="en-US" sz="3800" b="1" dirty="0">
                  <a:solidFill>
                    <a:srgbClr val="990C22"/>
                  </a:solidFill>
                  <a:latin typeface="Calibri" pitchFamily="34" charset="0"/>
                </a:rPr>
                <a:t>evaluations</a:t>
              </a:r>
              <a:endParaRPr lang="en-US" sz="3800" i="1" dirty="0">
                <a:solidFill>
                  <a:srgbClr val="990C22"/>
                </a:solidFill>
                <a:latin typeface="Calibri" pitchFamily="34" charset="0"/>
              </a:endParaRPr>
            </a:p>
          </p:txBody>
        </p:sp>
        <p:sp>
          <p:nvSpPr>
            <p:cNvPr id="163859" name="Rectangle 65"/>
            <p:cNvSpPr>
              <a:spLocks noChangeArrowheads="1"/>
            </p:cNvSpPr>
            <p:nvPr/>
          </p:nvSpPr>
          <p:spPr bwMode="auto">
            <a:xfrm rot="19080000">
              <a:off x="5269771" y="4151758"/>
              <a:ext cx="2869696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2176181">
                <a:spcAft>
                  <a:spcPts val="1428"/>
                </a:spcAft>
              </a:pPr>
              <a:r>
                <a:rPr lang="en-US" sz="3800" b="1" dirty="0">
                  <a:solidFill>
                    <a:srgbClr val="990C22"/>
                  </a:solidFill>
                  <a:latin typeface="Calibri" pitchFamily="34" charset="0"/>
                </a:rPr>
                <a:t>DNA samples</a:t>
              </a:r>
              <a:endParaRPr lang="en-US" sz="3800" i="1" dirty="0">
                <a:solidFill>
                  <a:srgbClr val="990C22"/>
                </a:solidFill>
                <a:latin typeface="Calibri" pitchFamily="34" charset="0"/>
              </a:endParaRPr>
            </a:p>
          </p:txBody>
        </p:sp>
        <p:sp>
          <p:nvSpPr>
            <p:cNvPr id="163860" name="Rectangle 66"/>
            <p:cNvSpPr>
              <a:spLocks noChangeArrowheads="1"/>
            </p:cNvSpPr>
            <p:nvPr/>
          </p:nvSpPr>
          <p:spPr bwMode="auto">
            <a:xfrm rot="2520000">
              <a:off x="6189096" y="8490424"/>
              <a:ext cx="2277740" cy="618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2176181">
                <a:lnSpc>
                  <a:spcPct val="90000"/>
                </a:lnSpc>
              </a:pPr>
              <a:r>
                <a:rPr lang="en-US" sz="3800" b="1" dirty="0">
                  <a:solidFill>
                    <a:srgbClr val="990C22"/>
                  </a:solidFill>
                  <a:latin typeface="Calibri" pitchFamily="34" charset="0"/>
                </a:rPr>
                <a:t>genotypes</a:t>
              </a:r>
              <a:endParaRPr lang="en-US" sz="3800" i="1" dirty="0">
                <a:solidFill>
                  <a:srgbClr val="990C22"/>
                </a:solidFill>
                <a:latin typeface="Calibri" pitchFamily="34" charset="0"/>
              </a:endParaRPr>
            </a:p>
          </p:txBody>
        </p:sp>
        <p:cxnSp>
          <p:nvCxnSpPr>
            <p:cNvPr id="70" name="Straight Arrow Connector 69"/>
            <p:cNvCxnSpPr>
              <a:cxnSpLocks noChangeAspect="1"/>
            </p:cNvCxnSpPr>
            <p:nvPr/>
          </p:nvCxnSpPr>
          <p:spPr bwMode="auto">
            <a:xfrm rot="900000" flipV="1">
              <a:off x="5902227" y="3434215"/>
              <a:ext cx="1876346" cy="2845630"/>
            </a:xfrm>
            <a:prstGeom prst="straightConnector1">
              <a:avLst/>
            </a:prstGeom>
            <a:noFill/>
            <a:ln w="57150" cap="sq">
              <a:solidFill>
                <a:srgbClr val="990C22"/>
              </a:solidFill>
              <a:miter lim="800000"/>
              <a:headEnd type="triangl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" name="Group 75"/>
            <p:cNvGrpSpPr>
              <a:grpSpLocks/>
            </p:cNvGrpSpPr>
            <p:nvPr/>
          </p:nvGrpSpPr>
          <p:grpSpPr bwMode="auto">
            <a:xfrm>
              <a:off x="9536662" y="6775389"/>
              <a:ext cx="5204572" cy="305739"/>
              <a:chOff x="2031041" y="3369391"/>
              <a:chExt cx="5055559" cy="91758"/>
            </a:xfrm>
          </p:grpSpPr>
          <p:cxnSp>
            <p:nvCxnSpPr>
              <p:cNvPr id="76" name="Straight Arrow Connector 75"/>
              <p:cNvCxnSpPr>
                <a:cxnSpLocks noChangeShapeType="1"/>
              </p:cNvCxnSpPr>
              <p:nvPr/>
            </p:nvCxnSpPr>
            <p:spPr bwMode="auto">
              <a:xfrm flipH="1">
                <a:off x="2031041" y="3369391"/>
                <a:ext cx="5029199" cy="887"/>
              </a:xfrm>
              <a:prstGeom prst="straightConnector1">
                <a:avLst/>
              </a:prstGeom>
              <a:noFill/>
              <a:ln w="57150" cap="sq">
                <a:solidFill>
                  <a:srgbClr val="990C22"/>
                </a:solidFill>
                <a:miter lim="800000"/>
                <a:headEnd type="none" w="lg" len="med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" name="Straight Arrow Connector 76"/>
              <p:cNvCxnSpPr>
                <a:cxnSpLocks noChangeShapeType="1"/>
              </p:cNvCxnSpPr>
              <p:nvPr/>
            </p:nvCxnSpPr>
            <p:spPr bwMode="auto">
              <a:xfrm flipH="1">
                <a:off x="2057401" y="3460262"/>
                <a:ext cx="5029199" cy="887"/>
              </a:xfrm>
              <a:prstGeom prst="straightConnector1">
                <a:avLst/>
              </a:prstGeom>
              <a:noFill/>
              <a:ln w="57150" cap="sq">
                <a:solidFill>
                  <a:srgbClr val="990C22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63874" name="Rectangle 72"/>
            <p:cNvSpPr>
              <a:spLocks noChangeArrowheads="1"/>
            </p:cNvSpPr>
            <p:nvPr/>
          </p:nvSpPr>
          <p:spPr bwMode="auto">
            <a:xfrm rot="2520000">
              <a:off x="16250143" y="4241856"/>
              <a:ext cx="2869696" cy="618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2176181">
                <a:lnSpc>
                  <a:spcPct val="90000"/>
                </a:lnSpc>
              </a:pPr>
              <a:r>
                <a:rPr lang="en-US" sz="3800" b="1" dirty="0">
                  <a:solidFill>
                    <a:srgbClr val="990C22"/>
                  </a:solidFill>
                  <a:latin typeface="Calibri" pitchFamily="34" charset="0"/>
                </a:rPr>
                <a:t>DNA samples</a:t>
              </a:r>
              <a:endParaRPr lang="en-US" sz="3800" i="1" dirty="0">
                <a:solidFill>
                  <a:srgbClr val="990C22"/>
                </a:solidFill>
                <a:latin typeface="Calibri" pitchFamily="34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8158898" y="2290263"/>
              <a:ext cx="7957717" cy="9308885"/>
              <a:chOff x="8158898" y="2290263"/>
              <a:chExt cx="7957717" cy="9308885"/>
            </a:xfrm>
          </p:grpSpPr>
          <p:sp>
            <p:nvSpPr>
              <p:cNvPr id="57" name="Rounded Rectangle 56"/>
              <p:cNvSpPr/>
              <p:nvPr/>
            </p:nvSpPr>
            <p:spPr bwMode="auto">
              <a:xfrm>
                <a:off x="8196975" y="2290263"/>
                <a:ext cx="7919640" cy="1463040"/>
              </a:xfrm>
              <a:prstGeom prst="roundRect">
                <a:avLst/>
              </a:prstGeom>
              <a:solidFill>
                <a:srgbClr val="00337F"/>
              </a:solidFill>
              <a:ln>
                <a:solidFill>
                  <a:srgbClr val="00563F"/>
                </a:solidFill>
              </a:ln>
              <a:effectLst>
                <a:outerShdw blurRad="44450" dist="27940" dir="5400000" algn="ctr">
                  <a:srgbClr val="990C22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tIns="91440" bIns="91440" anchor="ctr"/>
              <a:lstStyle>
                <a:lvl1pPr>
                  <a:defRPr sz="240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1pPr>
                <a:lvl2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2pPr>
                <a:lvl3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3pPr>
                <a:lvl4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4pPr>
                <a:lvl5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9pPr>
              </a:lstStyle>
              <a:p>
                <a:pPr algn="ctr" defTabSz="2176181">
                  <a:lnSpc>
                    <a:spcPts val="4600"/>
                  </a:lnSpc>
                  <a:spcAft>
                    <a:spcPts val="1428"/>
                  </a:spcAft>
                </a:pPr>
                <a:r>
                  <a:rPr lang="en-US" sz="4800" b="1" dirty="0" smtClean="0">
                    <a:solidFill>
                      <a:schemeClr val="bg1"/>
                    </a:solidFill>
                    <a:latin typeface="Calibri" pitchFamily="34" charset="0"/>
                    <a:ea typeface="Arial Unicode MS" pitchFamily="34" charset="-128"/>
                  </a:rPr>
                  <a:t>Animal owner</a:t>
                </a:r>
                <a:endParaRPr lang="en-US" sz="4800" i="1" dirty="0"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 bwMode="auto">
              <a:xfrm>
                <a:off x="8158898" y="10136108"/>
                <a:ext cx="7919640" cy="1463040"/>
              </a:xfrm>
              <a:prstGeom prst="roundRect">
                <a:avLst/>
              </a:prstGeom>
              <a:solidFill>
                <a:srgbClr val="00337F"/>
              </a:solidFill>
              <a:ln>
                <a:solidFill>
                  <a:srgbClr val="00563F"/>
                </a:solidFill>
              </a:ln>
              <a:effectLst>
                <a:outerShdw blurRad="44450" dist="27940" dir="5400000" algn="ctr">
                  <a:srgbClr val="990C22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tIns="91440" bIns="91440" anchor="ctr"/>
              <a:lstStyle>
                <a:lvl1pPr>
                  <a:defRPr sz="240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1pPr>
                <a:lvl2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2pPr>
                <a:lvl3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3pPr>
                <a:lvl4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4pPr>
                <a:lvl5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9pPr>
              </a:lstStyle>
              <a:p>
                <a:pPr algn="ctr" defTabSz="2176181">
                  <a:lnSpc>
                    <a:spcPts val="4600"/>
                  </a:lnSpc>
                </a:pPr>
                <a:r>
                  <a:rPr lang="en-US" sz="4800" b="1" dirty="0">
                    <a:solidFill>
                      <a:schemeClr val="bg1"/>
                    </a:solidFill>
                    <a:latin typeface="Calibri" pitchFamily="34" charset="0"/>
                    <a:ea typeface="Arial Unicode MS" pitchFamily="34" charset="-128"/>
                  </a:rPr>
                  <a:t>Council on Dairy Cattle Breeding </a:t>
                </a:r>
                <a:r>
                  <a:rPr lang="en-US" sz="4800" b="1" dirty="0">
                    <a:solidFill>
                      <a:srgbClr val="FFFF00"/>
                    </a:solidFill>
                    <a:latin typeface="Calibri" pitchFamily="34" charset="0"/>
                    <a:ea typeface="Arial Unicode MS" pitchFamily="34" charset="-128"/>
                  </a:rPr>
                  <a:t>(CDCB)</a:t>
                </a:r>
                <a:endParaRPr lang="en-US" sz="4800" i="1" dirty="0">
                  <a:solidFill>
                    <a:srgbClr val="FFFF00"/>
                  </a:solidFill>
                  <a:latin typeface="Calibri" pitchFamily="34" charset="0"/>
                  <a:ea typeface="Arial Unicode MS" pitchFamily="34" charset="-128"/>
                </a:endParaRPr>
              </a:p>
            </p:txBody>
          </p:sp>
        </p:grpSp>
        <p:sp>
          <p:nvSpPr>
            <p:cNvPr id="36" name="Rounded Rectangle 35"/>
            <p:cNvSpPr/>
            <p:nvPr/>
          </p:nvSpPr>
          <p:spPr bwMode="auto">
            <a:xfrm>
              <a:off x="1284683" y="6204559"/>
              <a:ext cx="7919641" cy="1463040"/>
            </a:xfrm>
            <a:prstGeom prst="roundRect">
              <a:avLst/>
            </a:prstGeom>
            <a:solidFill>
              <a:srgbClr val="00337F"/>
            </a:solidFill>
            <a:ln>
              <a:solidFill>
                <a:srgbClr val="00563F"/>
              </a:solidFill>
            </a:ln>
            <a:effectLst>
              <a:outerShdw blurRad="44450" dist="27940" dir="5400000" algn="ctr">
                <a:srgbClr val="990C22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tIns="91440" bIns="91440" anchor="ctr"/>
            <a:lstStyle>
              <a:lvl1pPr>
                <a:defRPr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defTabSz="2176181"/>
              <a:r>
                <a:rPr lang="en-US" sz="4800" b="1" dirty="0"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</a:rPr>
                <a:t>DNA laboratory</a:t>
              </a:r>
              <a:endParaRPr lang="en-US" sz="4800" i="1" dirty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</a:endParaRP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15138415" y="6204559"/>
              <a:ext cx="7919641" cy="1463040"/>
            </a:xfrm>
            <a:prstGeom prst="roundRect">
              <a:avLst/>
            </a:prstGeom>
            <a:solidFill>
              <a:srgbClr val="00337F"/>
            </a:solidFill>
            <a:ln>
              <a:solidFill>
                <a:srgbClr val="00563F"/>
              </a:solidFill>
            </a:ln>
            <a:effectLst>
              <a:outerShdw blurRad="44450" dist="27940" dir="5400000" algn="ctr">
                <a:srgbClr val="990C22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40" tIns="91440" rIns="91440" bIns="91440" anchor="ctr"/>
            <a:lstStyle>
              <a:lvl1pPr>
                <a:defRPr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defTabSz="2176181">
                <a:lnSpc>
                  <a:spcPts val="4600"/>
                </a:lnSpc>
              </a:pPr>
              <a:r>
                <a:rPr lang="en-US" sz="4800" b="1" dirty="0" smtClean="0"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</a:rPr>
                <a:t>Nominator</a:t>
              </a:r>
              <a:endParaRPr lang="en-US" sz="4800" i="1" dirty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6299838" y="3427405"/>
            <a:ext cx="2195783" cy="2922094"/>
            <a:chOff x="16299838" y="3427405"/>
            <a:chExt cx="2195783" cy="2922094"/>
          </a:xfrm>
        </p:grpSpPr>
        <p:cxnSp>
          <p:nvCxnSpPr>
            <p:cNvPr id="84" name="Straight Arrow Connector 83"/>
            <p:cNvCxnSpPr>
              <a:cxnSpLocks noChangeAspect="1"/>
            </p:cNvCxnSpPr>
            <p:nvPr/>
          </p:nvCxnSpPr>
          <p:spPr bwMode="auto">
            <a:xfrm rot="20700000" flipH="1" flipV="1">
              <a:off x="16619275" y="3427405"/>
              <a:ext cx="1876346" cy="2845630"/>
            </a:xfrm>
            <a:prstGeom prst="straightConnector1">
              <a:avLst/>
            </a:prstGeom>
            <a:noFill/>
            <a:ln w="57150" cap="sq">
              <a:solidFill>
                <a:srgbClr val="990C22"/>
              </a:solidFill>
              <a:miter lim="800000"/>
              <a:headEnd type="triangl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Straight Arrow Connector 84"/>
            <p:cNvCxnSpPr>
              <a:cxnSpLocks noChangeAspect="1"/>
            </p:cNvCxnSpPr>
            <p:nvPr/>
          </p:nvCxnSpPr>
          <p:spPr bwMode="auto">
            <a:xfrm rot="20700000">
              <a:off x="16299838" y="3503869"/>
              <a:ext cx="1876346" cy="2845630"/>
            </a:xfrm>
            <a:prstGeom prst="straightConnector1">
              <a:avLst/>
            </a:prstGeom>
            <a:noFill/>
            <a:ln w="57150" cap="sq">
              <a:solidFill>
                <a:srgbClr val="990C22"/>
              </a:solidFill>
              <a:miter lim="800000"/>
              <a:headEnd type="triangl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2" name="Title 1"/>
          <p:cNvSpPr txBox="1">
            <a:spLocks/>
          </p:cNvSpPr>
          <p:nvPr/>
        </p:nvSpPr>
        <p:spPr>
          <a:xfrm>
            <a:off x="1218406" y="231756"/>
            <a:ext cx="21931313" cy="2057400"/>
          </a:xfrm>
          <a:prstGeom prst="rect">
            <a:avLst/>
          </a:prstGeom>
        </p:spPr>
        <p:txBody>
          <a:bodyPr vert="horz" lIns="217618" tIns="108809" rIns="217618" bIns="108809" rtlCol="0" anchor="ctr" anchorCtr="0">
            <a:noAutofit/>
          </a:bodyPr>
          <a:lstStyle/>
          <a:p>
            <a:pPr marL="0" marR="0" lvl="0" indent="0" algn="l" defTabSz="108809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Quattrocento Sans"/>
                <a:ea typeface="+mj-ea"/>
                <a:cs typeface="Quattrocento Sans"/>
              </a:rPr>
              <a:t>Genomic data flow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Quattrocento Sans"/>
              <a:ea typeface="+mj-ea"/>
              <a:cs typeface="Quattrocento Sans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738230" y="7530702"/>
            <a:ext cx="2195783" cy="2922094"/>
            <a:chOff x="16299838" y="3427405"/>
            <a:chExt cx="2195783" cy="2922094"/>
          </a:xfrm>
        </p:grpSpPr>
        <p:cxnSp>
          <p:nvCxnSpPr>
            <p:cNvPr id="38" name="Straight Arrow Connector 37"/>
            <p:cNvCxnSpPr>
              <a:cxnSpLocks noChangeAspect="1"/>
            </p:cNvCxnSpPr>
            <p:nvPr/>
          </p:nvCxnSpPr>
          <p:spPr bwMode="auto">
            <a:xfrm rot="20700000" flipH="1" flipV="1">
              <a:off x="16619275" y="3427405"/>
              <a:ext cx="1876346" cy="2845630"/>
            </a:xfrm>
            <a:prstGeom prst="straightConnector1">
              <a:avLst/>
            </a:prstGeom>
            <a:noFill/>
            <a:ln w="57150" cap="sq">
              <a:solidFill>
                <a:srgbClr val="990C22"/>
              </a:solidFill>
              <a:miter lim="800000"/>
              <a:headEnd type="triangl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Straight Arrow Connector 38"/>
            <p:cNvCxnSpPr>
              <a:cxnSpLocks noChangeAspect="1"/>
            </p:cNvCxnSpPr>
            <p:nvPr/>
          </p:nvCxnSpPr>
          <p:spPr bwMode="auto">
            <a:xfrm rot="20700000">
              <a:off x="16299838" y="3503869"/>
              <a:ext cx="1876346" cy="2845630"/>
            </a:xfrm>
            <a:prstGeom prst="straightConnector1">
              <a:avLst/>
            </a:prstGeom>
            <a:noFill/>
            <a:ln w="57150" cap="sq">
              <a:solidFill>
                <a:srgbClr val="990C22"/>
              </a:solidFill>
              <a:miter lim="800000"/>
              <a:headEnd type="triangl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0" name="Group 39"/>
          <p:cNvGrpSpPr/>
          <p:nvPr/>
        </p:nvGrpSpPr>
        <p:grpSpPr>
          <a:xfrm flipV="1">
            <a:off x="16245205" y="7513451"/>
            <a:ext cx="2195783" cy="2922094"/>
            <a:chOff x="16299838" y="3427405"/>
            <a:chExt cx="2195783" cy="2922094"/>
          </a:xfrm>
        </p:grpSpPr>
        <p:cxnSp>
          <p:nvCxnSpPr>
            <p:cNvPr id="41" name="Straight Arrow Connector 40"/>
            <p:cNvCxnSpPr>
              <a:cxnSpLocks noChangeAspect="1"/>
            </p:cNvCxnSpPr>
            <p:nvPr/>
          </p:nvCxnSpPr>
          <p:spPr bwMode="auto">
            <a:xfrm rot="20700000" flipH="1" flipV="1">
              <a:off x="16619275" y="3427405"/>
              <a:ext cx="1876346" cy="2845630"/>
            </a:xfrm>
            <a:prstGeom prst="straightConnector1">
              <a:avLst/>
            </a:prstGeom>
            <a:noFill/>
            <a:ln w="57150" cap="sq">
              <a:solidFill>
                <a:srgbClr val="990C22"/>
              </a:solidFill>
              <a:miter lim="800000"/>
              <a:headEnd type="triangl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Straight Arrow Connector 41"/>
            <p:cNvCxnSpPr>
              <a:cxnSpLocks noChangeAspect="1"/>
            </p:cNvCxnSpPr>
            <p:nvPr/>
          </p:nvCxnSpPr>
          <p:spPr bwMode="auto">
            <a:xfrm rot="20700000">
              <a:off x="16299838" y="3503869"/>
              <a:ext cx="1876346" cy="2845630"/>
            </a:xfrm>
            <a:prstGeom prst="straightConnector1">
              <a:avLst/>
            </a:prstGeom>
            <a:noFill/>
            <a:ln w="57150" cap="sq">
              <a:solidFill>
                <a:srgbClr val="990C22"/>
              </a:solidFill>
              <a:miter lim="800000"/>
              <a:headEnd type="triangl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35956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Genotype counts by animal sex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1138110" y="2158175"/>
          <a:ext cx="22091904" cy="9953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25109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flow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4800"/>
              </a:spcAft>
            </a:pPr>
            <a:r>
              <a:rPr lang="en-US" dirty="0" smtClean="0"/>
              <a:t>Animal nominated for genomic evaluation by approved nominator</a:t>
            </a:r>
          </a:p>
          <a:p>
            <a:r>
              <a:rPr lang="en-US" dirty="0" smtClean="0"/>
              <a:t>DNA source sent to genotyping lab </a:t>
            </a:r>
            <a:r>
              <a:rPr lang="en-US" b="1" dirty="0" smtClean="0">
                <a:solidFill>
                  <a:srgbClr val="990C22"/>
                </a:solidFill>
              </a:rPr>
              <a:t>(2016)</a:t>
            </a:r>
            <a:endParaRPr lang="en-US" b="1" dirty="0">
              <a:solidFill>
                <a:srgbClr val="990C22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051523"/>
              </p:ext>
            </p:extLst>
          </p:nvPr>
        </p:nvGraphicFramePr>
        <p:xfrm>
          <a:off x="4023361" y="6302777"/>
          <a:ext cx="13853159" cy="5182338"/>
        </p:xfrm>
        <a:graphic>
          <a:graphicData uri="http://schemas.openxmlformats.org/drawingml/2006/table">
            <a:tbl>
              <a:tblPr/>
              <a:tblGrid>
                <a:gridCol w="3799848"/>
                <a:gridCol w="5341500"/>
                <a:gridCol w="4711811"/>
              </a:tblGrid>
              <a:tr h="740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C22"/>
                          </a:solidFill>
                          <a:effectLst/>
                          <a:latin typeface="Quattrocento Sans"/>
                          <a:ea typeface="Calibri" charset="0"/>
                          <a:cs typeface="Calibri" charset="0"/>
                        </a:rPr>
                        <a:t>Source</a:t>
                      </a:r>
                      <a:endParaRPr kumimoji="0" lang="en-US" sz="4800" b="1" i="0" u="none" strike="noStrike" cap="none" normalizeH="0" baseline="0" dirty="0">
                        <a:ln>
                          <a:noFill/>
                        </a:ln>
                        <a:solidFill>
                          <a:srgbClr val="990C22"/>
                        </a:solidFill>
                        <a:effectLst/>
                        <a:latin typeface="Quattrocento Sans"/>
                        <a:ea typeface="Calibri" charset="0"/>
                        <a:cs typeface="Calibri" charset="0"/>
                      </a:endParaRPr>
                    </a:p>
                  </a:txBody>
                  <a:tcPr marL="182761" marR="182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C22"/>
                          </a:solidFill>
                          <a:effectLst/>
                          <a:latin typeface="Quattrocento Sans"/>
                          <a:ea typeface="Calibri" charset="0"/>
                          <a:cs typeface="Calibri" charset="0"/>
                        </a:rPr>
                        <a:t>Samples (no.)</a:t>
                      </a:r>
                      <a:endParaRPr kumimoji="0" lang="en-US" sz="4800" b="1" i="0" u="none" strike="noStrike" cap="none" normalizeH="0" baseline="0" dirty="0">
                        <a:ln>
                          <a:noFill/>
                        </a:ln>
                        <a:solidFill>
                          <a:srgbClr val="990C22"/>
                        </a:solidFill>
                        <a:effectLst/>
                        <a:latin typeface="Quattrocento Sans"/>
                        <a:ea typeface="Calibri" charset="0"/>
                        <a:cs typeface="Calibri" charset="0"/>
                      </a:endParaRPr>
                    </a:p>
                  </a:txBody>
                  <a:tcPr marL="182761" marR="182761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C22"/>
                          </a:solidFill>
                          <a:effectLst/>
                          <a:latin typeface="Quattrocento Sans"/>
                          <a:ea typeface="Calibri" charset="0"/>
                          <a:cs typeface="Calibri" charset="0"/>
                        </a:rPr>
                        <a:t>Samples (%)</a:t>
                      </a:r>
                      <a:endParaRPr kumimoji="0" lang="en-US" sz="4800" b="1" i="0" u="none" strike="noStrike" cap="none" normalizeH="0" baseline="0" dirty="0">
                        <a:ln>
                          <a:noFill/>
                        </a:ln>
                        <a:solidFill>
                          <a:srgbClr val="990C22"/>
                        </a:solidFill>
                        <a:effectLst/>
                        <a:latin typeface="Quattrocento Sans"/>
                        <a:ea typeface="Calibri" charset="0"/>
                        <a:cs typeface="Calibri" charset="0"/>
                      </a:endParaRPr>
                    </a:p>
                  </a:txBody>
                  <a:tcPr marL="182761" marR="182761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0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Quattrocento Sans"/>
                          <a:ea typeface="Calibri" charset="0"/>
                          <a:cs typeface="Calibri" charset="0"/>
                        </a:rPr>
                        <a:t>Blood</a:t>
                      </a:r>
                      <a:endParaRPr kumimoji="0" lang="en-US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Quattrocento Sans"/>
                        <a:ea typeface="Calibri" charset="0"/>
                        <a:cs typeface="Calibri" charset="0"/>
                      </a:endParaRPr>
                    </a:p>
                  </a:txBody>
                  <a:tcPr marL="192024" marR="192024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Quattrocento Sans"/>
                          <a:ea typeface="Calibri" charset="0"/>
                          <a:cs typeface="Calibri" charset="0"/>
                        </a:rPr>
                        <a:t>12,848</a:t>
                      </a:r>
                      <a:endParaRPr kumimoji="0" lang="en-US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Quattrocento Sans"/>
                        <a:ea typeface="Calibri" charset="0"/>
                        <a:cs typeface="Calibri" charset="0"/>
                      </a:endParaRPr>
                    </a:p>
                  </a:txBody>
                  <a:tcPr marL="192024" marR="16459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Quattrocento Sans"/>
                          <a:ea typeface="Calibri" charset="0"/>
                          <a:cs typeface="Calibri" charset="0"/>
                        </a:rPr>
                        <a:t>3</a:t>
                      </a:r>
                      <a:endParaRPr kumimoji="0" lang="en-US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Quattrocento Sans"/>
                        <a:ea typeface="Calibri" charset="0"/>
                        <a:cs typeface="Calibri" charset="0"/>
                      </a:endParaRPr>
                    </a:p>
                  </a:txBody>
                  <a:tcPr marL="192024" marR="205740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0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Quattrocento Sans"/>
                          <a:ea typeface="Calibri" charset="0"/>
                          <a:cs typeface="Calibri" charset="0"/>
                        </a:rPr>
                        <a:t>Hair</a:t>
                      </a:r>
                      <a:endParaRPr kumimoji="0" lang="en-US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Quattrocento Sans"/>
                        <a:ea typeface="Calibri" charset="0"/>
                        <a:cs typeface="Calibri" charset="0"/>
                      </a:endParaRPr>
                    </a:p>
                  </a:txBody>
                  <a:tcPr marL="182761" marR="182761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Quattrocento Sans"/>
                          <a:ea typeface="Calibri" charset="0"/>
                          <a:cs typeface="Calibri" charset="0"/>
                        </a:rPr>
                        <a:t>108,925</a:t>
                      </a:r>
                      <a:endParaRPr kumimoji="0" lang="en-US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Quattrocento Sans"/>
                        <a:ea typeface="Calibri" charset="0"/>
                        <a:cs typeface="Calibri" charset="0"/>
                      </a:endParaRPr>
                    </a:p>
                  </a:txBody>
                  <a:tcPr marL="192024" marR="16459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Quattrocento Sans"/>
                          <a:ea typeface="Calibri" charset="0"/>
                          <a:cs typeface="Calibri" charset="0"/>
                        </a:rPr>
                        <a:t>24</a:t>
                      </a:r>
                      <a:endParaRPr kumimoji="0" lang="en-US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Quattrocento Sans"/>
                        <a:ea typeface="Calibri" charset="0"/>
                        <a:cs typeface="Calibri" charset="0"/>
                      </a:endParaRPr>
                    </a:p>
                  </a:txBody>
                  <a:tcPr marL="192024" marR="205740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0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Quattrocento Sans"/>
                          <a:ea typeface="Calibri" charset="0"/>
                          <a:cs typeface="Calibri" charset="0"/>
                        </a:rPr>
                        <a:t>Nasal swab</a:t>
                      </a:r>
                      <a:endParaRPr kumimoji="0" lang="en-US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Quattrocento Sans"/>
                        <a:ea typeface="Calibri" charset="0"/>
                        <a:cs typeface="Calibri" charset="0"/>
                      </a:endParaRPr>
                    </a:p>
                  </a:txBody>
                  <a:tcPr marL="182761" marR="182761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Quattrocento Sans"/>
                          <a:ea typeface="Calibri" charset="0"/>
                          <a:cs typeface="Calibri" charset="0"/>
                        </a:rPr>
                        <a:t>1,176</a:t>
                      </a:r>
                      <a:endParaRPr kumimoji="0" lang="en-US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Quattrocento Sans"/>
                        <a:ea typeface="Calibri" charset="0"/>
                        <a:cs typeface="Calibri" charset="0"/>
                      </a:endParaRPr>
                    </a:p>
                  </a:txBody>
                  <a:tcPr marL="192024" marR="16459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Quattrocento Sans"/>
                          <a:ea typeface="Calibri" charset="0"/>
                          <a:cs typeface="Calibri" charset="0"/>
                        </a:rPr>
                        <a:t>&lt;1</a:t>
                      </a:r>
                      <a:endParaRPr kumimoji="0" lang="en-US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Quattrocento Sans"/>
                        <a:ea typeface="Calibri" charset="0"/>
                        <a:cs typeface="Calibri" charset="0"/>
                      </a:endParaRPr>
                    </a:p>
                  </a:txBody>
                  <a:tcPr marL="192024" marR="205740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0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Quattrocento Sans"/>
                          <a:ea typeface="Calibri" charset="0"/>
                          <a:cs typeface="Calibri" charset="0"/>
                        </a:rPr>
                        <a:t>Semen</a:t>
                      </a:r>
                      <a:endParaRPr kumimoji="0" lang="en-US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Quattrocento Sans"/>
                        <a:ea typeface="Calibri" charset="0"/>
                        <a:cs typeface="Calibri" charset="0"/>
                      </a:endParaRPr>
                    </a:p>
                  </a:txBody>
                  <a:tcPr marL="182761" marR="182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Quattrocento Sans"/>
                          <a:ea typeface="Calibri" charset="0"/>
                          <a:cs typeface="Calibri" charset="0"/>
                        </a:rPr>
                        <a:t>3,196</a:t>
                      </a:r>
                      <a:endParaRPr kumimoji="0" lang="en-US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Quattrocento Sans"/>
                        <a:ea typeface="Calibri" charset="0"/>
                        <a:cs typeface="Calibri" charset="0"/>
                      </a:endParaRPr>
                    </a:p>
                  </a:txBody>
                  <a:tcPr marL="192024" marR="16459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Quattrocento Sans"/>
                          <a:ea typeface="Calibri" charset="0"/>
                          <a:cs typeface="Calibri" charset="0"/>
                        </a:rPr>
                        <a:t>1</a:t>
                      </a:r>
                      <a:endParaRPr kumimoji="0" lang="en-US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Quattrocento Sans"/>
                        <a:ea typeface="Calibri" charset="0"/>
                        <a:cs typeface="Calibri" charset="0"/>
                      </a:endParaRPr>
                    </a:p>
                  </a:txBody>
                  <a:tcPr marL="192024" marR="20574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0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Quattrocento Sans"/>
                          <a:ea typeface="Calibri" charset="0"/>
                          <a:cs typeface="Calibri" charset="0"/>
                        </a:rPr>
                        <a:t>Tissue</a:t>
                      </a:r>
                      <a:endParaRPr kumimoji="0" lang="en-US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Quattrocento Sans"/>
                        <a:ea typeface="Calibri" charset="0"/>
                        <a:cs typeface="Calibri" charset="0"/>
                      </a:endParaRPr>
                    </a:p>
                  </a:txBody>
                  <a:tcPr marL="182761" marR="182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Quattrocento Sans"/>
                          <a:ea typeface="Calibri" charset="0"/>
                          <a:cs typeface="Calibri" charset="0"/>
                        </a:rPr>
                        <a:t>308,105</a:t>
                      </a:r>
                      <a:endParaRPr kumimoji="0" lang="en-US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Quattrocento Sans"/>
                        <a:ea typeface="Calibri" charset="0"/>
                        <a:cs typeface="Calibri" charset="0"/>
                      </a:endParaRPr>
                    </a:p>
                  </a:txBody>
                  <a:tcPr marL="192024" marR="16459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Quattrocento Sans"/>
                          <a:ea typeface="Calibri" charset="0"/>
                          <a:cs typeface="Calibri" charset="0"/>
                        </a:rPr>
                        <a:t>67</a:t>
                      </a:r>
                      <a:endParaRPr kumimoji="0" lang="en-US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Quattrocento Sans"/>
                        <a:ea typeface="Calibri" charset="0"/>
                        <a:cs typeface="Calibri" charset="0"/>
                      </a:endParaRPr>
                    </a:p>
                  </a:txBody>
                  <a:tcPr marL="192024" marR="20574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0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Quattrocento Sans"/>
                          <a:ea typeface="Calibri" charset="0"/>
                          <a:cs typeface="Calibri" charset="0"/>
                        </a:rPr>
                        <a:t>Unknown</a:t>
                      </a:r>
                      <a:endParaRPr kumimoji="0" lang="en-US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Quattrocento Sans"/>
                        <a:ea typeface="Calibri" charset="0"/>
                        <a:cs typeface="Calibri" charset="0"/>
                      </a:endParaRPr>
                    </a:p>
                  </a:txBody>
                  <a:tcPr marL="182761" marR="18276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Quattrocento Sans"/>
                          <a:ea typeface="Calibri" charset="0"/>
                          <a:cs typeface="Calibri" charset="0"/>
                        </a:rPr>
                        <a:t>28,179</a:t>
                      </a:r>
                      <a:endParaRPr kumimoji="0" lang="en-US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Quattrocento Sans"/>
                        <a:ea typeface="Calibri" charset="0"/>
                        <a:cs typeface="Calibri" charset="0"/>
                      </a:endParaRPr>
                    </a:p>
                  </a:txBody>
                  <a:tcPr marL="192024" marR="16459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Quattrocento Sans"/>
                          <a:ea typeface="Calibri" charset="0"/>
                          <a:cs typeface="Calibri" charset="0"/>
                        </a:rPr>
                        <a:t>6</a:t>
                      </a:r>
                      <a:endParaRPr kumimoji="0" lang="en-US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Quattrocento Sans"/>
                        <a:ea typeface="Calibri" charset="0"/>
                        <a:cs typeface="Calibri" charset="0"/>
                      </a:endParaRPr>
                    </a:p>
                  </a:txBody>
                  <a:tcPr marL="192024" marR="20574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8227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Genotype counts by chip density </a:t>
            </a:r>
            <a:r>
              <a:rPr lang="en-US" b="1" dirty="0" smtClean="0">
                <a:solidFill>
                  <a:srgbClr val="990C22"/>
                </a:solidFill>
              </a:rPr>
              <a:t>(2016)</a:t>
            </a:r>
            <a:endParaRPr lang="en-US" b="1" dirty="0">
              <a:solidFill>
                <a:srgbClr val="990C22"/>
              </a:solidFill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1024128" y="2185415"/>
          <a:ext cx="22091904" cy="9839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02281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 quality control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218405" y="2567359"/>
            <a:ext cx="22694017" cy="928467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Each SNP evaluated for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Call rate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Portion heterozygous</a:t>
            </a:r>
          </a:p>
          <a:p>
            <a:pPr lvl="1">
              <a:spcAft>
                <a:spcPts val="4800"/>
              </a:spcAft>
            </a:pPr>
            <a:r>
              <a:rPr lang="en-US" dirty="0" smtClean="0"/>
              <a:t>Parent-progeny conflicts</a:t>
            </a:r>
            <a:r>
              <a:rPr lang="en-US" b="1" dirty="0" smtClean="0">
                <a:solidFill>
                  <a:srgbClr val="990C22"/>
                </a:solidFill>
              </a:rPr>
              <a:t> (97% of sires &amp; 38% of dams genotyped)</a:t>
            </a:r>
          </a:p>
          <a:p>
            <a:pPr>
              <a:spcAft>
                <a:spcPts val="4800"/>
              </a:spcAft>
            </a:pPr>
            <a:r>
              <a:rPr lang="en-US" dirty="0" smtClean="0"/>
              <a:t>Clustering investigated if SNP exceeds limits</a:t>
            </a:r>
          </a:p>
          <a:p>
            <a:pPr>
              <a:spcAft>
                <a:spcPts val="4800"/>
              </a:spcAft>
            </a:pPr>
            <a:r>
              <a:rPr lang="en-US" dirty="0" smtClean="0"/>
              <a:t>Number of failing SNPs indicates quality of submission</a:t>
            </a:r>
          </a:p>
          <a:p>
            <a:r>
              <a:rPr lang="en-US" dirty="0" smtClean="0"/>
              <a:t>Target of &lt;10 SNPs in each category </a:t>
            </a:r>
            <a:r>
              <a:rPr lang="en-US" b="1" dirty="0" smtClean="0">
                <a:solidFill>
                  <a:srgbClr val="990C22"/>
                </a:solidFill>
              </a:rPr>
              <a:t>(varies by chip size)</a:t>
            </a:r>
            <a:endParaRPr lang="en-US" b="1" dirty="0">
              <a:solidFill>
                <a:srgbClr val="990C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0371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Parentage validation and 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Parent-progeny conflicts detected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Animal checked against all other genotypes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Reported to breeds and requesters</a:t>
            </a:r>
          </a:p>
          <a:p>
            <a:pPr lvl="1">
              <a:spcAft>
                <a:spcPts val="7800"/>
              </a:spcAft>
            </a:pPr>
            <a:r>
              <a:rPr lang="en-US" dirty="0" smtClean="0"/>
              <a:t>Correct sire usually detected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Maternal grandsire checked</a:t>
            </a:r>
          </a:p>
          <a:p>
            <a:pPr lvl="1"/>
            <a:r>
              <a:rPr lang="en-US" dirty="0" smtClean="0"/>
              <a:t>Less certain than parentage checking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7622311" y="5995327"/>
            <a:ext cx="5127666" cy="5943600"/>
            <a:chOff x="6477001" y="3453710"/>
            <a:chExt cx="2362200" cy="2738075"/>
          </a:xfrm>
        </p:grpSpPr>
        <p:pic>
          <p:nvPicPr>
            <p:cNvPr id="6" name="Picture 5" descr="bullpout.gif"/>
            <p:cNvPicPr>
              <a:picLocks noChangeAspect="1"/>
            </p:cNvPicPr>
            <p:nvPr/>
          </p:nvPicPr>
          <p:blipFill>
            <a:blip r:embed="rId2" cstate="print"/>
            <a:srcRect l="2778" t="609" r="11111"/>
            <a:stretch>
              <a:fillRect/>
            </a:stretch>
          </p:blipFill>
          <p:spPr>
            <a:xfrm>
              <a:off x="6477001" y="3453710"/>
              <a:ext cx="2362200" cy="273807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 rot="8596125" flipH="1" flipV="1">
              <a:off x="6495893" y="3464611"/>
              <a:ext cx="2257747" cy="114761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ArchUp">
                <a:avLst>
                  <a:gd name="adj" fmla="val 10765640"/>
                </a:avLst>
              </a:prstTxWarp>
              <a:spAutoFit/>
            </a:bodyPr>
            <a:lstStyle/>
            <a:p>
              <a:pPr algn="ctr"/>
              <a:r>
                <a:rPr lang="en-US" sz="42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3F3F3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Who’s your daddy?</a:t>
              </a:r>
              <a:endParaRPr lang="en-US" sz="4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3F3F3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04141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600"/>
              </a:spcAft>
            </a:pPr>
            <a:r>
              <a:rPr lang="en-US" sz="5800" dirty="0" smtClean="0"/>
              <a:t>Based on splitting genotype into individual chromosomes </a:t>
            </a:r>
            <a:r>
              <a:rPr lang="en-US" sz="5800" b="1" dirty="0" smtClean="0">
                <a:solidFill>
                  <a:srgbClr val="990C22"/>
                </a:solidFill>
              </a:rPr>
              <a:t>(materna</a:t>
            </a:r>
            <a:r>
              <a:rPr lang="en-US" sz="5800" b="1" dirty="0" smtClean="0">
                <a:solidFill>
                  <a:schemeClr val="accent2"/>
                </a:solidFill>
              </a:rPr>
              <a:t>l </a:t>
            </a:r>
            <a:r>
              <a:rPr lang="en-US" sz="5800" b="1" dirty="0" smtClean="0">
                <a:solidFill>
                  <a:srgbClr val="990C22"/>
                </a:solidFill>
              </a:rPr>
              <a:t>and </a:t>
            </a:r>
            <a:r>
              <a:rPr lang="en-US" sz="5800" b="1" dirty="0" smtClean="0">
                <a:solidFill>
                  <a:schemeClr val="accent2"/>
                </a:solidFill>
              </a:rPr>
              <a:t>paternal contributions)</a:t>
            </a:r>
          </a:p>
          <a:p>
            <a:pPr>
              <a:spcAft>
                <a:spcPts val="6600"/>
              </a:spcAft>
            </a:pPr>
            <a:r>
              <a:rPr lang="en-US" sz="5800" dirty="0" smtClean="0"/>
              <a:t>Missing SNPs assigned by observing SNPs in ancestors and descendants</a:t>
            </a:r>
          </a:p>
          <a:p>
            <a:pPr>
              <a:spcAft>
                <a:spcPts val="6600"/>
              </a:spcAft>
            </a:pPr>
            <a:r>
              <a:rPr lang="en-US" sz="5800" dirty="0" smtClean="0"/>
              <a:t>Imputed dams increase predictor population</a:t>
            </a:r>
          </a:p>
          <a:p>
            <a:pPr>
              <a:spcAft>
                <a:spcPts val="6600"/>
              </a:spcAft>
            </a:pPr>
            <a:r>
              <a:rPr lang="en-US" sz="5800" dirty="0" smtClean="0"/>
              <a:t>Genotypes from all chips merged by imputing SNPs not present</a:t>
            </a:r>
            <a:endParaRPr lang="en-US" sz="5800" dirty="0"/>
          </a:p>
        </p:txBody>
      </p:sp>
    </p:spTree>
    <p:extLst>
      <p:ext uri="{BB962C8B-B14F-4D97-AF65-F5344CB8AC3E}">
        <p14:creationId xmlns:p14="http://schemas.microsoft.com/office/powerpoint/2010/main" val="13404739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4">
      <a:dk1>
        <a:sysClr val="windowText" lastClr="000000"/>
      </a:dk1>
      <a:lt1>
        <a:sysClr val="window" lastClr="FFFFFF"/>
      </a:lt1>
      <a:dk2>
        <a:srgbClr val="1B154B"/>
      </a:dk2>
      <a:lt2>
        <a:srgbClr val="EEECE1"/>
      </a:lt2>
      <a:accent1>
        <a:srgbClr val="1B154B"/>
      </a:accent1>
      <a:accent2>
        <a:srgbClr val="990C22"/>
      </a:accent2>
      <a:accent3>
        <a:srgbClr val="1B4389"/>
      </a:accent3>
      <a:accent4>
        <a:srgbClr val="C85D22"/>
      </a:accent4>
      <a:accent5>
        <a:srgbClr val="3183C0"/>
      </a:accent5>
      <a:accent6>
        <a:srgbClr val="F09A00"/>
      </a:accent6>
      <a:hlink>
        <a:srgbClr val="990C22"/>
      </a:hlink>
      <a:folHlink>
        <a:srgbClr val="1B37A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19036</TotalTime>
  <Words>700</Words>
  <Application>Microsoft Macintosh PowerPoint</Application>
  <PresentationFormat>Custom</PresentationFormat>
  <Paragraphs>200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Arial Unicode MS</vt:lpstr>
      <vt:lpstr>DejaVu Sans</vt:lpstr>
      <vt:lpstr>Century Gothic</vt:lpstr>
      <vt:lpstr>Mangal</vt:lpstr>
      <vt:lpstr>Office Theme</vt:lpstr>
      <vt:lpstr>Genomic Selection in U.S. Cattle Breeding</vt:lpstr>
      <vt:lpstr>Highlights of U.S. system</vt:lpstr>
      <vt:lpstr>PowerPoint Presentation</vt:lpstr>
      <vt:lpstr>Genotype counts by animal sex</vt:lpstr>
      <vt:lpstr>Evaluation flow</vt:lpstr>
      <vt:lpstr>Genotype counts by chip density (2016)</vt:lpstr>
      <vt:lpstr>Laboratory  quality control</vt:lpstr>
      <vt:lpstr>Parentage validation and discovery</vt:lpstr>
      <vt:lpstr>Imputation</vt:lpstr>
      <vt:lpstr>Gene tests (imputed and actual)</vt:lpstr>
      <vt:lpstr>Haplotypes affecting fertility</vt:lpstr>
      <vt:lpstr>AI breedings to genomic bulls</vt:lpstr>
      <vt:lpstr>Generation interval – Holstein</vt:lpstr>
      <vt:lpstr>Release of evaluations</vt:lpstr>
      <vt:lpstr>Marketed Holstein bulls</vt:lpstr>
      <vt:lpstr>A glance at the future</vt:lpstr>
      <vt:lpstr>Evaluation of new traits</vt:lpstr>
      <vt:lpstr>Characteristics of U.S. system</vt:lpstr>
      <vt:lpstr>PowerPoint Presentation</vt:lpstr>
    </vt:vector>
  </TitlesOfParts>
  <Company>Quintain Marketing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Shelby Clarke</dc:creator>
  <dc:description>Designed for the Council on Dairy Cattle Breeding</dc:description>
  <cp:lastModifiedBy>George Wiggans</cp:lastModifiedBy>
  <cp:revision>157</cp:revision>
  <dcterms:created xsi:type="dcterms:W3CDTF">2015-04-02T15:46:34Z</dcterms:created>
  <dcterms:modified xsi:type="dcterms:W3CDTF">2017-11-16T14:59:22Z</dcterms:modified>
</cp:coreProperties>
</file>