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5" r:id="rId3"/>
    <p:sldId id="305" r:id="rId4"/>
    <p:sldId id="325" r:id="rId5"/>
    <p:sldId id="314" r:id="rId6"/>
    <p:sldId id="274" r:id="rId7"/>
    <p:sldId id="312" r:id="rId8"/>
    <p:sldId id="331" r:id="rId9"/>
    <p:sldId id="330" r:id="rId10"/>
    <p:sldId id="318" r:id="rId11"/>
    <p:sldId id="279" r:id="rId12"/>
    <p:sldId id="302" r:id="rId13"/>
    <p:sldId id="259" r:id="rId14"/>
    <p:sldId id="260" r:id="rId15"/>
    <p:sldId id="313" r:id="rId16"/>
    <p:sldId id="270" r:id="rId17"/>
    <p:sldId id="291" r:id="rId18"/>
    <p:sldId id="293" r:id="rId19"/>
    <p:sldId id="324" r:id="rId20"/>
    <p:sldId id="327" r:id="rId21"/>
    <p:sldId id="329" r:id="rId22"/>
    <p:sldId id="316" r:id="rId23"/>
    <p:sldId id="322" r:id="rId24"/>
    <p:sldId id="323" r:id="rId25"/>
    <p:sldId id="320" r:id="rId26"/>
    <p:sldId id="333" r:id="rId27"/>
    <p:sldId id="334" r:id="rId28"/>
    <p:sldId id="335" r:id="rId29"/>
    <p:sldId id="289" r:id="rId30"/>
    <p:sldId id="297" r:id="rId31"/>
    <p:sldId id="25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>
    <p:extLst/>
  </p:cmAuthor>
  <p:cmAuthor id="2" name="John Cole" initials="JC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270"/>
    <a:srgbClr val="BA0000"/>
    <a:srgbClr val="00563F"/>
    <a:srgbClr val="00523C"/>
    <a:srgbClr val="FEB500"/>
    <a:srgbClr val="F29C00"/>
    <a:srgbClr val="0033CC"/>
    <a:srgbClr val="006600"/>
    <a:srgbClr val="1F5F1F"/>
    <a:srgbClr val="28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5" autoAdjust="0"/>
    <p:restoredTop sz="86272" autoAdjust="0"/>
  </p:normalViewPr>
  <p:slideViewPr>
    <p:cSldViewPr snapToGrid="0">
      <p:cViewPr varScale="1">
        <p:scale>
          <a:sx n="71" d="100"/>
          <a:sy n="71" d="100"/>
        </p:scale>
        <p:origin x="145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te Plate-Church" userId="4178e8c8-71d4-4319-a420-2490e67b26ef" providerId="ADAL" clId="{2BE4ABF6-EF8D-4F59-B405-B06E33F42573}"/>
    <pc:docChg chg="undo custSel modSld">
      <pc:chgData name="Amy te Plate-Church" userId="4178e8c8-71d4-4319-a420-2490e67b26ef" providerId="ADAL" clId="{2BE4ABF6-EF8D-4F59-B405-B06E33F42573}" dt="2018-03-26T15:30:35.620" v="160" actId="207"/>
      <pc:docMkLst>
        <pc:docMk/>
      </pc:docMkLst>
      <pc:sldChg chg="modSp">
        <pc:chgData name="Amy te Plate-Church" userId="4178e8c8-71d4-4319-a420-2490e67b26ef" providerId="ADAL" clId="{2BE4ABF6-EF8D-4F59-B405-B06E33F42573}" dt="2018-03-26T15:30:35.620" v="160" actId="207"/>
        <pc:sldMkLst>
          <pc:docMk/>
          <pc:sldMk cId="1544297014" sldId="302"/>
        </pc:sldMkLst>
        <pc:spChg chg="mod">
          <ac:chgData name="Amy te Plate-Church" userId="4178e8c8-71d4-4319-a420-2490e67b26ef" providerId="ADAL" clId="{2BE4ABF6-EF8D-4F59-B405-B06E33F42573}" dt="2018-03-26T15:29:34.326" v="108" actId="20577"/>
          <ac:spMkLst>
            <pc:docMk/>
            <pc:sldMk cId="1544297014" sldId="302"/>
            <ac:spMk id="6" creationId="{00000000-0000-0000-0000-000000000000}"/>
          </ac:spMkLst>
        </pc:spChg>
        <pc:graphicFrameChg chg="mod modGraphic">
          <ac:chgData name="Amy te Plate-Church" userId="4178e8c8-71d4-4319-a420-2490e67b26ef" providerId="ADAL" clId="{2BE4ABF6-EF8D-4F59-B405-B06E33F42573}" dt="2018-03-26T15:30:35.620" v="160" actId="207"/>
          <ac:graphicFrameMkLst>
            <pc:docMk/>
            <pc:sldMk cId="1544297014" sldId="302"/>
            <ac:graphicFrameMk id="7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NO%20NAME\ADSA%20MILK%20Symposium%202017\Holstein%20Milk%20Tren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19.53.11\data-M\GRW\GRAPHICS\nmtrend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19.53.11\data-M\jcole\Graphics\TMI%20Figure-smh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6428015942501"/>
          <c:y val="2.9969266206764801E-2"/>
          <c:w val="0.83163470885583801"/>
          <c:h val="0.752661298288678"/>
        </c:manualLayout>
      </c:layout>
      <c:areaChart>
        <c:grouping val="standard"/>
        <c:varyColors val="0"/>
        <c:ser>
          <c:idx val="2"/>
          <c:order val="0"/>
          <c:tx>
            <c:v>Genetics</c:v>
          </c:tx>
          <c:spPr>
            <a:solidFill>
              <a:srgbClr val="244270"/>
            </a:solidFill>
            <a:ln w="25400">
              <a:noFill/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</c:numCache>
            </c:numRef>
          </c:cat>
          <c:val>
            <c:numRef>
              <c:f>Fat!$M$4:$M$62</c:f>
              <c:numCache>
                <c:formatCode>General</c:formatCode>
                <c:ptCount val="59"/>
                <c:pt idx="0">
                  <c:v>216.2872948218008</c:v>
                </c:pt>
                <c:pt idx="1">
                  <c:v>219.46132220912321</c:v>
                </c:pt>
                <c:pt idx="2">
                  <c:v>225.35594449986399</c:v>
                </c:pt>
                <c:pt idx="3">
                  <c:v>232.15743175841141</c:v>
                </c:pt>
                <c:pt idx="4">
                  <c:v>237.14518908134559</c:v>
                </c:pt>
                <c:pt idx="5">
                  <c:v>240.77264895257119</c:v>
                </c:pt>
                <c:pt idx="6">
                  <c:v>241.67951392037611</c:v>
                </c:pt>
                <c:pt idx="7">
                  <c:v>244.85354130769969</c:v>
                </c:pt>
                <c:pt idx="8">
                  <c:v>245.7604062755056</c:v>
                </c:pt>
                <c:pt idx="9">
                  <c:v>249.387866146731</c:v>
                </c:pt>
                <c:pt idx="10">
                  <c:v>252.56189353405259</c:v>
                </c:pt>
                <c:pt idx="11">
                  <c:v>255.28248843747201</c:v>
                </c:pt>
                <c:pt idx="12">
                  <c:v>258.00308334089061</c:v>
                </c:pt>
                <c:pt idx="13">
                  <c:v>255.7359209213746</c:v>
                </c:pt>
                <c:pt idx="14">
                  <c:v>257.09621837308322</c:v>
                </c:pt>
                <c:pt idx="15">
                  <c:v>263.89770563163142</c:v>
                </c:pt>
                <c:pt idx="16">
                  <c:v>270.24576040627511</c:v>
                </c:pt>
                <c:pt idx="17">
                  <c:v>278.40754511653222</c:v>
                </c:pt>
                <c:pt idx="18">
                  <c:v>281.58157250385409</c:v>
                </c:pt>
                <c:pt idx="19">
                  <c:v>282.94186995556362</c:v>
                </c:pt>
                <c:pt idx="20">
                  <c:v>287.02276231069197</c:v>
                </c:pt>
                <c:pt idx="21">
                  <c:v>289.74335721411018</c:v>
                </c:pt>
                <c:pt idx="22">
                  <c:v>292.0105196336267</c:v>
                </c:pt>
                <c:pt idx="23">
                  <c:v>294.73111453704303</c:v>
                </c:pt>
                <c:pt idx="24">
                  <c:v>297.45170944046322</c:v>
                </c:pt>
                <c:pt idx="25">
                  <c:v>302.89289924730201</c:v>
                </c:pt>
                <c:pt idx="26">
                  <c:v>308.78752153804271</c:v>
                </c:pt>
                <c:pt idx="27">
                  <c:v>314.22871134487832</c:v>
                </c:pt>
                <c:pt idx="28">
                  <c:v>318.30960370000912</c:v>
                </c:pt>
                <c:pt idx="29">
                  <c:v>327.37825337807158</c:v>
                </c:pt>
                <c:pt idx="30">
                  <c:v>331.00571324929513</c:v>
                </c:pt>
                <c:pt idx="31">
                  <c:v>339.167497959554</c:v>
                </c:pt>
                <c:pt idx="32">
                  <c:v>349.14301260542322</c:v>
                </c:pt>
                <c:pt idx="33">
                  <c:v>352.77047247664831</c:v>
                </c:pt>
                <c:pt idx="34">
                  <c:v>358.66509476738901</c:v>
                </c:pt>
                <c:pt idx="35">
                  <c:v>364.55971705812863</c:v>
                </c:pt>
                <c:pt idx="36">
                  <c:v>367.73374444545158</c:v>
                </c:pt>
                <c:pt idx="37">
                  <c:v>374.98866418790249</c:v>
                </c:pt>
                <c:pt idx="38">
                  <c:v>388.59163870499623</c:v>
                </c:pt>
                <c:pt idx="39">
                  <c:v>399.47401831867029</c:v>
                </c:pt>
                <c:pt idx="40">
                  <c:v>413.98385780357262</c:v>
                </c:pt>
                <c:pt idx="41">
                  <c:v>414.43729028747532</c:v>
                </c:pt>
                <c:pt idx="42">
                  <c:v>419.87848009431428</c:v>
                </c:pt>
                <c:pt idx="43">
                  <c:v>422.59907499773271</c:v>
                </c:pt>
                <c:pt idx="44">
                  <c:v>420.78534506211861</c:v>
                </c:pt>
                <c:pt idx="45">
                  <c:v>425.31966990115171</c:v>
                </c:pt>
                <c:pt idx="46">
                  <c:v>434.84175206311772</c:v>
                </c:pt>
                <c:pt idx="47">
                  <c:v>436.65548199873052</c:v>
                </c:pt>
                <c:pt idx="48">
                  <c:v>437.10891448263311</c:v>
                </c:pt>
                <c:pt idx="49">
                  <c:v>434.84175206311772</c:v>
                </c:pt>
                <c:pt idx="50">
                  <c:v>433.02802212750521</c:v>
                </c:pt>
                <c:pt idx="51">
                  <c:v>437.10891448263311</c:v>
                </c:pt>
                <c:pt idx="52">
                  <c:v>442.55010428947128</c:v>
                </c:pt>
                <c:pt idx="53">
                  <c:v>456.1530788065657</c:v>
                </c:pt>
                <c:pt idx="54">
                  <c:v>462.50113358120751</c:v>
                </c:pt>
                <c:pt idx="55">
                  <c:v>467.48889090414389</c:v>
                </c:pt>
                <c:pt idx="56">
                  <c:v>472.93008071098183</c:v>
                </c:pt>
                <c:pt idx="57">
                  <c:v>483.81246032465799</c:v>
                </c:pt>
                <c:pt idx="58">
                  <c:v>487.89335267978589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C-4F3D-B45C-355F92C21A75}"/>
            </c:ext>
          </c:extLst>
        </c:ser>
        <c:ser>
          <c:idx val="0"/>
          <c:order val="1"/>
          <c:tx>
            <c:v>Management</c:v>
          </c:tx>
          <c:spPr>
            <a:solidFill>
              <a:srgbClr val="BA0000"/>
            </a:solidFill>
            <a:ln w="19050" cap="rnd">
              <a:solidFill>
                <a:prstClr val="white"/>
              </a:solidFill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</c:numCache>
            </c:numRef>
          </c:cat>
          <c:val>
            <c:numRef>
              <c:f>Fat!$L$4:$L$62</c:f>
              <c:numCache>
                <c:formatCode>General</c:formatCode>
                <c:ptCount val="59"/>
                <c:pt idx="0">
                  <c:v>216.2872948218008</c:v>
                </c:pt>
                <c:pt idx="1">
                  <c:v>219.00788972522</c:v>
                </c:pt>
                <c:pt idx="2">
                  <c:v>224.44907953205751</c:v>
                </c:pt>
                <c:pt idx="3">
                  <c:v>230.34370182279861</c:v>
                </c:pt>
                <c:pt idx="4">
                  <c:v>234.42459417792699</c:v>
                </c:pt>
                <c:pt idx="5">
                  <c:v>238.05205404915191</c:v>
                </c:pt>
                <c:pt idx="6">
                  <c:v>238.05205404915191</c:v>
                </c:pt>
                <c:pt idx="7">
                  <c:v>239.8657839847647</c:v>
                </c:pt>
                <c:pt idx="8">
                  <c:v>239.4123515008614</c:v>
                </c:pt>
                <c:pt idx="9">
                  <c:v>241.67951392037611</c:v>
                </c:pt>
                <c:pt idx="10">
                  <c:v>243.4932438559901</c:v>
                </c:pt>
                <c:pt idx="11">
                  <c:v>245.30697379160219</c:v>
                </c:pt>
                <c:pt idx="12">
                  <c:v>246.2138387594085</c:v>
                </c:pt>
                <c:pt idx="13">
                  <c:v>242.58637888818399</c:v>
                </c:pt>
                <c:pt idx="14">
                  <c:v>242.1329464042806</c:v>
                </c:pt>
                <c:pt idx="15">
                  <c:v>246.66727124331169</c:v>
                </c:pt>
                <c:pt idx="16">
                  <c:v>251.6550285662465</c:v>
                </c:pt>
                <c:pt idx="17">
                  <c:v>258.00308334089061</c:v>
                </c:pt>
                <c:pt idx="18">
                  <c:v>259.36338079259963</c:v>
                </c:pt>
                <c:pt idx="19">
                  <c:v>258.45651582479371</c:v>
                </c:pt>
                <c:pt idx="20">
                  <c:v>259.81681327650261</c:v>
                </c:pt>
                <c:pt idx="21">
                  <c:v>260.72367824430893</c:v>
                </c:pt>
                <c:pt idx="22">
                  <c:v>259.81681327650261</c:v>
                </c:pt>
                <c:pt idx="23">
                  <c:v>259.81681327650261</c:v>
                </c:pt>
                <c:pt idx="24">
                  <c:v>259.36338079259963</c:v>
                </c:pt>
                <c:pt idx="25">
                  <c:v>261.63054321211541</c:v>
                </c:pt>
                <c:pt idx="26">
                  <c:v>264.35113811553441</c:v>
                </c:pt>
                <c:pt idx="27">
                  <c:v>267.07173301895318</c:v>
                </c:pt>
                <c:pt idx="28">
                  <c:v>267.97859798675921</c:v>
                </c:pt>
                <c:pt idx="29">
                  <c:v>274.32665276140341</c:v>
                </c:pt>
                <c:pt idx="30">
                  <c:v>274.78008524530702</c:v>
                </c:pt>
                <c:pt idx="31">
                  <c:v>278.40754511653222</c:v>
                </c:pt>
                <c:pt idx="32">
                  <c:v>284.30216740727121</c:v>
                </c:pt>
                <c:pt idx="33">
                  <c:v>285.20903237507889</c:v>
                </c:pt>
                <c:pt idx="34">
                  <c:v>288.38305976240019</c:v>
                </c:pt>
                <c:pt idx="35">
                  <c:v>291.557087149724</c:v>
                </c:pt>
                <c:pt idx="36">
                  <c:v>292.0105196336267</c:v>
                </c:pt>
                <c:pt idx="37">
                  <c:v>296.99827695655881</c:v>
                </c:pt>
                <c:pt idx="38">
                  <c:v>308.33408905413972</c:v>
                </c:pt>
                <c:pt idx="39">
                  <c:v>316.49587376439649</c:v>
                </c:pt>
                <c:pt idx="40">
                  <c:v>328.73855082978139</c:v>
                </c:pt>
                <c:pt idx="41">
                  <c:v>326.9248208941691</c:v>
                </c:pt>
                <c:pt idx="42">
                  <c:v>330.09884828149058</c:v>
                </c:pt>
                <c:pt idx="43">
                  <c:v>330.55228076539402</c:v>
                </c:pt>
                <c:pt idx="44">
                  <c:v>326.01795592636262</c:v>
                </c:pt>
                <c:pt idx="45">
                  <c:v>328.2851183458759</c:v>
                </c:pt>
                <c:pt idx="46">
                  <c:v>336.44690305613358</c:v>
                </c:pt>
                <c:pt idx="47">
                  <c:v>335.99347057223122</c:v>
                </c:pt>
                <c:pt idx="48">
                  <c:v>334.17974063661939</c:v>
                </c:pt>
                <c:pt idx="49">
                  <c:v>329.19198331368449</c:v>
                </c:pt>
                <c:pt idx="50">
                  <c:v>324.20422599075022</c:v>
                </c:pt>
                <c:pt idx="51">
                  <c:v>326.01795592636262</c:v>
                </c:pt>
                <c:pt idx="52">
                  <c:v>329.19198331368449</c:v>
                </c:pt>
                <c:pt idx="53">
                  <c:v>339.167497959554</c:v>
                </c:pt>
                <c:pt idx="54">
                  <c:v>342.34152534687559</c:v>
                </c:pt>
                <c:pt idx="55">
                  <c:v>344.15525528248833</c:v>
                </c:pt>
                <c:pt idx="56">
                  <c:v>345.96898521810061</c:v>
                </c:pt>
                <c:pt idx="57">
                  <c:v>351.41017502493872</c:v>
                </c:pt>
                <c:pt idx="58">
                  <c:v>350.95674254103523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C-4F3D-B45C-355F92C21A75}"/>
            </c:ext>
          </c:extLst>
        </c:ser>
        <c:ser>
          <c:idx val="1"/>
          <c:order val="2"/>
          <c:tx>
            <c:v>1957 Base</c:v>
          </c:tx>
          <c:spPr>
            <a:solidFill>
              <a:srgbClr val="FFC000"/>
            </a:solidFill>
            <a:ln w="19050" cap="rnd">
              <a:solidFill>
                <a:schemeClr val="bg1"/>
              </a:solidFill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</c:numCache>
            </c:numRef>
          </c:cat>
          <c:val>
            <c:numRef>
              <c:f>Fat!$G$4:$G$62</c:f>
              <c:numCache>
                <c:formatCode>General</c:formatCode>
                <c:ptCount val="59"/>
                <c:pt idx="0">
                  <c:v>216.2872948218008</c:v>
                </c:pt>
                <c:pt idx="1">
                  <c:v>216.2872948218008</c:v>
                </c:pt>
                <c:pt idx="2">
                  <c:v>216.2872948218008</c:v>
                </c:pt>
                <c:pt idx="3">
                  <c:v>216.2872948218008</c:v>
                </c:pt>
                <c:pt idx="4">
                  <c:v>216.2872948218008</c:v>
                </c:pt>
                <c:pt idx="5">
                  <c:v>216.2872948218008</c:v>
                </c:pt>
                <c:pt idx="6">
                  <c:v>216.2872948218008</c:v>
                </c:pt>
                <c:pt idx="7">
                  <c:v>216.2872948218008</c:v>
                </c:pt>
                <c:pt idx="8">
                  <c:v>216.2872948218008</c:v>
                </c:pt>
                <c:pt idx="9">
                  <c:v>216.2872948218008</c:v>
                </c:pt>
                <c:pt idx="10">
                  <c:v>216.2872948218008</c:v>
                </c:pt>
                <c:pt idx="11">
                  <c:v>216.2872948218008</c:v>
                </c:pt>
                <c:pt idx="12">
                  <c:v>216.2872948218008</c:v>
                </c:pt>
                <c:pt idx="13">
                  <c:v>216.2872948218008</c:v>
                </c:pt>
                <c:pt idx="14">
                  <c:v>216.2872948218008</c:v>
                </c:pt>
                <c:pt idx="15">
                  <c:v>216.2872948218008</c:v>
                </c:pt>
                <c:pt idx="16">
                  <c:v>216.2872948218008</c:v>
                </c:pt>
                <c:pt idx="17">
                  <c:v>216.2872948218008</c:v>
                </c:pt>
                <c:pt idx="18">
                  <c:v>216.2872948218008</c:v>
                </c:pt>
                <c:pt idx="19">
                  <c:v>216.2872948218008</c:v>
                </c:pt>
                <c:pt idx="20">
                  <c:v>216.2872948218008</c:v>
                </c:pt>
                <c:pt idx="21">
                  <c:v>216.2872948218008</c:v>
                </c:pt>
                <c:pt idx="22">
                  <c:v>216.2872948218008</c:v>
                </c:pt>
                <c:pt idx="23">
                  <c:v>216.2872948218008</c:v>
                </c:pt>
                <c:pt idx="24">
                  <c:v>216.2872948218008</c:v>
                </c:pt>
                <c:pt idx="25">
                  <c:v>216.2872948218008</c:v>
                </c:pt>
                <c:pt idx="26">
                  <c:v>216.2872948218008</c:v>
                </c:pt>
                <c:pt idx="27">
                  <c:v>216.2872948218008</c:v>
                </c:pt>
                <c:pt idx="28">
                  <c:v>216.2872948218008</c:v>
                </c:pt>
                <c:pt idx="29">
                  <c:v>216.2872948218008</c:v>
                </c:pt>
                <c:pt idx="30">
                  <c:v>216.2872948218008</c:v>
                </c:pt>
                <c:pt idx="31">
                  <c:v>216.2872948218008</c:v>
                </c:pt>
                <c:pt idx="32">
                  <c:v>216.2872948218008</c:v>
                </c:pt>
                <c:pt idx="33">
                  <c:v>216.2872948218008</c:v>
                </c:pt>
                <c:pt idx="34">
                  <c:v>216.2872948218008</c:v>
                </c:pt>
                <c:pt idx="35">
                  <c:v>216.2872948218008</c:v>
                </c:pt>
                <c:pt idx="36">
                  <c:v>216.2872948218008</c:v>
                </c:pt>
                <c:pt idx="37">
                  <c:v>216.2872948218008</c:v>
                </c:pt>
                <c:pt idx="38">
                  <c:v>216.2872948218008</c:v>
                </c:pt>
                <c:pt idx="39">
                  <c:v>216.2872948218008</c:v>
                </c:pt>
                <c:pt idx="40">
                  <c:v>216.2872948218008</c:v>
                </c:pt>
                <c:pt idx="41">
                  <c:v>216.2872948218008</c:v>
                </c:pt>
                <c:pt idx="42">
                  <c:v>216.2872948218008</c:v>
                </c:pt>
                <c:pt idx="43">
                  <c:v>216.2872948218008</c:v>
                </c:pt>
                <c:pt idx="44">
                  <c:v>216.2872948218008</c:v>
                </c:pt>
                <c:pt idx="45">
                  <c:v>216.2872948218008</c:v>
                </c:pt>
                <c:pt idx="46">
                  <c:v>216.2872948218008</c:v>
                </c:pt>
                <c:pt idx="47">
                  <c:v>216.2872948218008</c:v>
                </c:pt>
                <c:pt idx="48">
                  <c:v>216.2872948218008</c:v>
                </c:pt>
                <c:pt idx="49">
                  <c:v>216.2872948218008</c:v>
                </c:pt>
                <c:pt idx="50">
                  <c:v>216.2872948218008</c:v>
                </c:pt>
                <c:pt idx="51">
                  <c:v>216.2872948218008</c:v>
                </c:pt>
                <c:pt idx="52">
                  <c:v>216.2872948218008</c:v>
                </c:pt>
                <c:pt idx="53">
                  <c:v>216.2872948218008</c:v>
                </c:pt>
                <c:pt idx="54">
                  <c:v>216.2872948218008</c:v>
                </c:pt>
                <c:pt idx="55">
                  <c:v>216.2872948218008</c:v>
                </c:pt>
                <c:pt idx="56">
                  <c:v>216.2872948218008</c:v>
                </c:pt>
                <c:pt idx="57">
                  <c:v>216.2872948218008</c:v>
                </c:pt>
                <c:pt idx="58">
                  <c:v>216.2872948218008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8C-4F3D-B45C-355F92C21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1365712"/>
        <c:axId val="1101368832"/>
      </c:areaChart>
      <c:catAx>
        <c:axId val="110136571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2400"/>
                </a:pPr>
                <a:r>
                  <a:rPr lang="en-US" sz="2400"/>
                  <a:t>Cow birth year</a:t>
                </a:r>
              </a:p>
            </c:rich>
          </c:tx>
          <c:layout>
            <c:manualLayout>
              <c:xMode val="edge"/>
              <c:yMode val="edge"/>
              <c:x val="0.44719767667930399"/>
              <c:y val="0.916562168419021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@" sourceLinked="0"/>
        <c:majorTickMark val="out"/>
        <c:minorTickMark val="none"/>
        <c:tickLblPos val="nextTo"/>
        <c:spPr>
          <a:noFill/>
          <a:ln w="38100" cap="sq" cmpd="sng" algn="ctr">
            <a:solidFill>
              <a:schemeClr val="tx1"/>
            </a:solidFill>
            <a:miter lim="800000"/>
          </a:ln>
          <a:effectLst/>
        </c:spPr>
        <c:txPr>
          <a:bodyPr rot="-3180000"/>
          <a:lstStyle/>
          <a:p>
            <a:pPr>
              <a:defRPr sz="1900"/>
            </a:pPr>
            <a:endParaRPr lang="en-US"/>
          </a:p>
        </c:txPr>
        <c:crossAx val="1101368832"/>
        <c:crosses val="autoZero"/>
        <c:auto val="1"/>
        <c:lblAlgn val="ctr"/>
        <c:lblOffset val="50"/>
        <c:tickLblSkip val="3"/>
        <c:tickMarkSkip val="3"/>
        <c:noMultiLvlLbl val="0"/>
      </c:catAx>
      <c:valAx>
        <c:axId val="1101368832"/>
        <c:scaling>
          <c:orientation val="minMax"/>
          <c:max val="500"/>
          <c:min val="0"/>
        </c:scaling>
        <c:delete val="0"/>
        <c:axPos val="l"/>
        <c:majorGridlines>
          <c:spPr>
            <a:ln w="19050" cap="rnd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Fat Yield (kg)</a:t>
                </a:r>
              </a:p>
            </c:rich>
          </c:tx>
          <c:layout>
            <c:manualLayout>
              <c:xMode val="edge"/>
              <c:yMode val="edge"/>
              <c:x val="0"/>
              <c:y val="0.244828810703301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38100" cap="sq">
            <a:solidFill>
              <a:schemeClr val="tx1"/>
            </a:solidFill>
            <a:miter lim="800000"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01365712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217313113638599"/>
          <c:y val="6.5389774436497197E-2"/>
          <c:w val="0.27457203266258401"/>
          <c:h val="0.22899121286848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vert="horz"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23705874185599"/>
          <c:y val="4.0943332190289901E-2"/>
          <c:w val="0.78649848688158397"/>
          <c:h val="0.76751948859737196"/>
        </c:manualLayout>
      </c:layout>
      <c:lineChart>
        <c:grouping val="standard"/>
        <c:varyColors val="0"/>
        <c:ser>
          <c:idx val="0"/>
          <c:order val="0"/>
          <c:tx>
            <c:v> All bulls</c:v>
          </c:tx>
          <c:spPr>
            <a:ln w="44450" cap="rnd">
              <a:solidFill>
                <a:srgbClr val="244270"/>
              </a:solidFill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NMtrends!$B$1:$B$34</c:f>
              <c:numCache>
                <c:formatCode>General</c:formatCode>
                <c:ptCount val="34"/>
                <c:pt idx="0">
                  <c:v>-629.63050310000006</c:v>
                </c:pt>
                <c:pt idx="1">
                  <c:v>-599.08355510000001</c:v>
                </c:pt>
                <c:pt idx="2">
                  <c:v>-570.7555089</c:v>
                </c:pt>
                <c:pt idx="3">
                  <c:v>-563.73295299999938</c:v>
                </c:pt>
                <c:pt idx="4">
                  <c:v>-561.29077080000195</c:v>
                </c:pt>
                <c:pt idx="5">
                  <c:v>-535.05172859999936</c:v>
                </c:pt>
                <c:pt idx="6">
                  <c:v>-501.72493389999971</c:v>
                </c:pt>
                <c:pt idx="7">
                  <c:v>-481.31956410000021</c:v>
                </c:pt>
                <c:pt idx="8">
                  <c:v>-446.26716049999999</c:v>
                </c:pt>
                <c:pt idx="9">
                  <c:v>-414.90218499999918</c:v>
                </c:pt>
                <c:pt idx="10">
                  <c:v>-403.98379929999851</c:v>
                </c:pt>
                <c:pt idx="11">
                  <c:v>-371.75191889999923</c:v>
                </c:pt>
                <c:pt idx="12">
                  <c:v>-364.26625959999922</c:v>
                </c:pt>
                <c:pt idx="13">
                  <c:v>-342.28279629999918</c:v>
                </c:pt>
                <c:pt idx="14">
                  <c:v>-339.21297390000001</c:v>
                </c:pt>
                <c:pt idx="15">
                  <c:v>-317.56864000000002</c:v>
                </c:pt>
                <c:pt idx="16">
                  <c:v>-301.62276260000061</c:v>
                </c:pt>
                <c:pt idx="17">
                  <c:v>-266.88199179999941</c:v>
                </c:pt>
                <c:pt idx="18">
                  <c:v>-257.26027399999941</c:v>
                </c:pt>
                <c:pt idx="19">
                  <c:v>-227.48070910000001</c:v>
                </c:pt>
                <c:pt idx="20">
                  <c:v>-217.7385984</c:v>
                </c:pt>
                <c:pt idx="21">
                  <c:v>-191.1331893</c:v>
                </c:pt>
                <c:pt idx="22">
                  <c:v>-170.62021660000039</c:v>
                </c:pt>
                <c:pt idx="23">
                  <c:v>-158.46620850000039</c:v>
                </c:pt>
                <c:pt idx="24">
                  <c:v>-103.6305998</c:v>
                </c:pt>
                <c:pt idx="25">
                  <c:v>-77.041683210000201</c:v>
                </c:pt>
                <c:pt idx="26">
                  <c:v>-47.1957986500001</c:v>
                </c:pt>
                <c:pt idx="27">
                  <c:v>-4.8821368949999746</c:v>
                </c:pt>
                <c:pt idx="28">
                  <c:v>69.835489829999602</c:v>
                </c:pt>
                <c:pt idx="29">
                  <c:v>111.5685833</c:v>
                </c:pt>
                <c:pt idx="30">
                  <c:v>194.18892200000039</c:v>
                </c:pt>
                <c:pt idx="31">
                  <c:v>268.09368260000002</c:v>
                </c:pt>
                <c:pt idx="32">
                  <c:v>317.68541729999959</c:v>
                </c:pt>
                <c:pt idx="33">
                  <c:v>393.06090840000002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20-4230-A74F-1C7778C89DF8}"/>
            </c:ext>
          </c:extLst>
        </c:ser>
        <c:ser>
          <c:idx val="1"/>
          <c:order val="1"/>
          <c:tx>
            <c:v> AI bulls</c:v>
          </c:tx>
          <c:spPr>
            <a:ln w="38100" cap="rnd">
              <a:solidFill>
                <a:srgbClr val="244270"/>
              </a:solidFill>
              <a:prstDash val="sysDash"/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NMtrends!$C$1:$C$34</c:f>
              <c:numCache>
                <c:formatCode>General</c:formatCode>
                <c:ptCount val="34"/>
                <c:pt idx="0">
                  <c:v>-607.75883260000205</c:v>
                </c:pt>
                <c:pt idx="1">
                  <c:v>-560.46498819999738</c:v>
                </c:pt>
                <c:pt idx="2">
                  <c:v>-538.84914459999936</c:v>
                </c:pt>
                <c:pt idx="3">
                  <c:v>-535.3114503999974</c:v>
                </c:pt>
                <c:pt idx="4">
                  <c:v>-545.47098720000054</c:v>
                </c:pt>
                <c:pt idx="5">
                  <c:v>-524.73937280000052</c:v>
                </c:pt>
                <c:pt idx="6">
                  <c:v>-485.87484890000002</c:v>
                </c:pt>
                <c:pt idx="7">
                  <c:v>-475.66854280000001</c:v>
                </c:pt>
                <c:pt idx="8">
                  <c:v>-431.50091520000001</c:v>
                </c:pt>
                <c:pt idx="9">
                  <c:v>-397.51515149999858</c:v>
                </c:pt>
                <c:pt idx="10">
                  <c:v>-388.39011929999822</c:v>
                </c:pt>
                <c:pt idx="11">
                  <c:v>-349.14603369999998</c:v>
                </c:pt>
                <c:pt idx="12">
                  <c:v>-349.90909090000002</c:v>
                </c:pt>
                <c:pt idx="13">
                  <c:v>-330.46666670000002</c:v>
                </c:pt>
                <c:pt idx="14">
                  <c:v>-326.97084919999998</c:v>
                </c:pt>
                <c:pt idx="15">
                  <c:v>-305.38588680000021</c:v>
                </c:pt>
                <c:pt idx="16">
                  <c:v>-292.33242510000002</c:v>
                </c:pt>
                <c:pt idx="17">
                  <c:v>-251.06163430000001</c:v>
                </c:pt>
                <c:pt idx="18">
                  <c:v>-237.03989540000001</c:v>
                </c:pt>
                <c:pt idx="19">
                  <c:v>-206.2092049999996</c:v>
                </c:pt>
                <c:pt idx="20">
                  <c:v>-197.54782610000001</c:v>
                </c:pt>
                <c:pt idx="21">
                  <c:v>-157.13467259999959</c:v>
                </c:pt>
                <c:pt idx="22">
                  <c:v>-144.72359399999959</c:v>
                </c:pt>
                <c:pt idx="23">
                  <c:v>-134.2013115</c:v>
                </c:pt>
                <c:pt idx="24">
                  <c:v>-64.967245990000393</c:v>
                </c:pt>
                <c:pt idx="25">
                  <c:v>-31.717406140000001</c:v>
                </c:pt>
                <c:pt idx="26">
                  <c:v>-3.3653350520000012</c:v>
                </c:pt>
                <c:pt idx="27">
                  <c:v>58.662642050000002</c:v>
                </c:pt>
                <c:pt idx="28">
                  <c:v>147.64505399999959</c:v>
                </c:pt>
                <c:pt idx="29">
                  <c:v>182.4064257</c:v>
                </c:pt>
                <c:pt idx="30">
                  <c:v>274.08396370000003</c:v>
                </c:pt>
                <c:pt idx="31">
                  <c:v>388.09229470000002</c:v>
                </c:pt>
                <c:pt idx="32">
                  <c:v>476.41969829999999</c:v>
                </c:pt>
                <c:pt idx="33">
                  <c:v>564.81786939999495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20-4230-A74F-1C7778C89DF8}"/>
            </c:ext>
          </c:extLst>
        </c:ser>
        <c:ser>
          <c:idx val="2"/>
          <c:order val="2"/>
          <c:tx>
            <c:v> Cows</c:v>
          </c:tx>
          <c:spPr>
            <a:ln w="44450" cap="rnd">
              <a:solidFill>
                <a:srgbClr val="BA0000"/>
              </a:solidFill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NMtrends!$D$1:$D$34</c:f>
              <c:numCache>
                <c:formatCode>General</c:formatCode>
                <c:ptCount val="34"/>
                <c:pt idx="0">
                  <c:v>-708.06899999999996</c:v>
                </c:pt>
                <c:pt idx="1">
                  <c:v>-693.27900000000147</c:v>
                </c:pt>
                <c:pt idx="2">
                  <c:v>-677.87599999999998</c:v>
                </c:pt>
                <c:pt idx="3">
                  <c:v>-657.30999999999938</c:v>
                </c:pt>
                <c:pt idx="4">
                  <c:v>-638.38</c:v>
                </c:pt>
                <c:pt idx="5">
                  <c:v>-617.95599999999786</c:v>
                </c:pt>
                <c:pt idx="6">
                  <c:v>-603.149</c:v>
                </c:pt>
                <c:pt idx="7">
                  <c:v>-585.66399999999999</c:v>
                </c:pt>
                <c:pt idx="8">
                  <c:v>-552.98</c:v>
                </c:pt>
                <c:pt idx="9">
                  <c:v>-527.91499999999996</c:v>
                </c:pt>
                <c:pt idx="10">
                  <c:v>-507.29899999999822</c:v>
                </c:pt>
                <c:pt idx="11">
                  <c:v>-483.18</c:v>
                </c:pt>
                <c:pt idx="12">
                  <c:v>-460.53099999999921</c:v>
                </c:pt>
                <c:pt idx="13">
                  <c:v>-437.60500000000002</c:v>
                </c:pt>
                <c:pt idx="14">
                  <c:v>-419.95499999999959</c:v>
                </c:pt>
                <c:pt idx="15">
                  <c:v>-399.947</c:v>
                </c:pt>
                <c:pt idx="16">
                  <c:v>-376.00099999999941</c:v>
                </c:pt>
                <c:pt idx="17">
                  <c:v>-348.91599999999858</c:v>
                </c:pt>
                <c:pt idx="18">
                  <c:v>-332.44900000000001</c:v>
                </c:pt>
                <c:pt idx="19">
                  <c:v>-309.75700000000001</c:v>
                </c:pt>
                <c:pt idx="20">
                  <c:v>-293.89400000000001</c:v>
                </c:pt>
                <c:pt idx="21">
                  <c:v>-271.25799999999941</c:v>
                </c:pt>
                <c:pt idx="22">
                  <c:v>-245.2139999999996</c:v>
                </c:pt>
                <c:pt idx="23">
                  <c:v>-223.768</c:v>
                </c:pt>
                <c:pt idx="24">
                  <c:v>-198.32300000000001</c:v>
                </c:pt>
                <c:pt idx="25">
                  <c:v>-170.72499999999999</c:v>
                </c:pt>
                <c:pt idx="26">
                  <c:v>-140.792</c:v>
                </c:pt>
                <c:pt idx="27">
                  <c:v>-109.292</c:v>
                </c:pt>
                <c:pt idx="28">
                  <c:v>-80.974000000000004</c:v>
                </c:pt>
                <c:pt idx="29">
                  <c:v>-51.383000000000003</c:v>
                </c:pt>
                <c:pt idx="30">
                  <c:v>-4.3669999999999947</c:v>
                </c:pt>
                <c:pt idx="31">
                  <c:v>35.302999999999997</c:v>
                </c:pt>
                <c:pt idx="32">
                  <c:v>73.213000000000022</c:v>
                </c:pt>
                <c:pt idx="33">
                  <c:v>116.27200000000001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20-4230-A74F-1C7778C89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1670064"/>
        <c:axId val="1101673456"/>
      </c:lineChart>
      <c:catAx>
        <c:axId val="1101670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700"/>
                </a:pPr>
                <a:r>
                  <a:rPr lang="en-US" sz="2700" dirty="0"/>
                  <a:t>Birth year</a:t>
                </a:r>
              </a:p>
            </c:rich>
          </c:tx>
          <c:layout>
            <c:manualLayout>
              <c:xMode val="edge"/>
              <c:yMode val="edge"/>
              <c:x val="0.48660113103139502"/>
              <c:y val="0.9126868225922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prstClr val="black"/>
            </a:solidFill>
          </a:ln>
        </c:spPr>
        <c:crossAx val="1101673456"/>
        <c:crossesAt val="-800"/>
        <c:auto val="1"/>
        <c:lblAlgn val="ctr"/>
        <c:lblOffset val="0"/>
        <c:tickLblSkip val="5"/>
        <c:tickMarkSkip val="5"/>
        <c:noMultiLvlLbl val="0"/>
      </c:catAx>
      <c:valAx>
        <c:axId val="1101673456"/>
        <c:scaling>
          <c:orientation val="minMax"/>
          <c:max val="600"/>
        </c:scaling>
        <c:delete val="0"/>
        <c:axPos val="l"/>
        <c:majorGridlines>
          <c:spPr>
            <a:ln w="19050" cap="rnd">
              <a:solidFill>
                <a:sysClr val="window" lastClr="FFFFFF">
                  <a:lumMod val="65000"/>
                </a:sys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700"/>
                </a:pPr>
                <a:r>
                  <a:rPr lang="en-US" sz="2700" dirty="0"/>
                  <a:t>NM$</a:t>
                </a:r>
              </a:p>
            </c:rich>
          </c:tx>
          <c:layout>
            <c:manualLayout>
              <c:xMode val="edge"/>
              <c:yMode val="edge"/>
              <c:x val="5.3688199117639903E-5"/>
              <c:y val="0.3509607362703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 cap="sq">
            <a:solidFill>
              <a:prstClr val="black"/>
            </a:solidFill>
            <a:miter lim="800000"/>
          </a:ln>
        </c:spPr>
        <c:crossAx val="1101670064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26197991508856999"/>
          <c:y val="9.4841734489670898E-2"/>
          <c:w val="0.235418068925559"/>
          <c:h val="0.33017121823710499"/>
        </c:manualLayout>
      </c:layout>
      <c:overlay val="0"/>
      <c:spPr>
        <a:solidFill>
          <a:prstClr val="white"/>
        </a:solidFill>
      </c:spPr>
      <c:txPr>
        <a:bodyPr/>
        <a:lstStyle/>
        <a:p>
          <a:pPr>
            <a:defRPr sz="27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141129756561"/>
          <c:y val="2.7230535624830701E-2"/>
          <c:w val="0.812230472423075"/>
          <c:h val="0.738147894750179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Milk yield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Sheet1!$E$4:$E$19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8.6</c:v>
                </c:pt>
                <c:pt idx="3">
                  <c:v>0</c:v>
                </c:pt>
                <c:pt idx="4">
                  <c:v>22</c:v>
                </c:pt>
                <c:pt idx="5">
                  <c:v>15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10.6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5-45EC-B717-157F1808B2C6}"/>
            </c:ext>
          </c:extLst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Fat yield</c:v>
                </c:pt>
              </c:strCache>
            </c:strRef>
          </c:tx>
          <c:spPr>
            <a:solidFill>
              <a:srgbClr val="FFB021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Sheet1!$F$4:$F$19</c:f>
              <c:numCache>
                <c:formatCode>General</c:formatCode>
                <c:ptCount val="16"/>
                <c:pt idx="0">
                  <c:v>16</c:v>
                </c:pt>
                <c:pt idx="1">
                  <c:v>22</c:v>
                </c:pt>
                <c:pt idx="2">
                  <c:v>17.3</c:v>
                </c:pt>
                <c:pt idx="3">
                  <c:v>7.6499999999999977</c:v>
                </c:pt>
                <c:pt idx="4">
                  <c:v>5</c:v>
                </c:pt>
                <c:pt idx="5">
                  <c:v>12</c:v>
                </c:pt>
                <c:pt idx="6">
                  <c:v>9</c:v>
                </c:pt>
                <c:pt idx="7">
                  <c:v>19.439999999999991</c:v>
                </c:pt>
                <c:pt idx="8">
                  <c:v>8</c:v>
                </c:pt>
                <c:pt idx="9">
                  <c:v>17.8</c:v>
                </c:pt>
                <c:pt idx="10">
                  <c:v>3.4</c:v>
                </c:pt>
                <c:pt idx="11">
                  <c:v>9</c:v>
                </c:pt>
                <c:pt idx="12">
                  <c:v>1.35</c:v>
                </c:pt>
                <c:pt idx="13">
                  <c:v>0</c:v>
                </c:pt>
                <c:pt idx="14">
                  <c:v>19.399999999999999</c:v>
                </c:pt>
                <c:pt idx="15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95-45EC-B717-157F1808B2C6}"/>
            </c:ext>
          </c:extLst>
        </c:ser>
        <c:ser>
          <c:idx val="4"/>
          <c:order val="2"/>
          <c:tx>
            <c:strRef>
              <c:f>Sheet1!$I$2</c:f>
              <c:strCache>
                <c:ptCount val="1"/>
                <c:pt idx="0">
                  <c:v>Fat (%)</c:v>
                </c:pt>
              </c:strCache>
            </c:strRef>
          </c:tx>
          <c:spPr>
            <a:solidFill>
              <a:srgbClr val="C07B00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Sheet1!$I$4:$I$19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6.73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95-45EC-B717-157F1808B2C6}"/>
            </c:ext>
          </c:extLst>
        </c:ser>
        <c:ser>
          <c:idx val="2"/>
          <c:order val="3"/>
          <c:tx>
            <c:strRef>
              <c:f>Sheet1!$G$2</c:f>
              <c:strCache>
                <c:ptCount val="1"/>
                <c:pt idx="0">
                  <c:v>Protein yield</c:v>
                </c:pt>
              </c:strCache>
            </c:strRef>
          </c:tx>
          <c:spPr>
            <a:solidFill>
              <a:srgbClr val="4FC54F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Sheet1!$G$4:$G$19</c:f>
              <c:numCache>
                <c:formatCode>General</c:formatCode>
                <c:ptCount val="16"/>
                <c:pt idx="0">
                  <c:v>27</c:v>
                </c:pt>
                <c:pt idx="1">
                  <c:v>20</c:v>
                </c:pt>
                <c:pt idx="2">
                  <c:v>6.4</c:v>
                </c:pt>
                <c:pt idx="3">
                  <c:v>26.1</c:v>
                </c:pt>
                <c:pt idx="4">
                  <c:v>30</c:v>
                </c:pt>
                <c:pt idx="5">
                  <c:v>39</c:v>
                </c:pt>
                <c:pt idx="6">
                  <c:v>14</c:v>
                </c:pt>
                <c:pt idx="7">
                  <c:v>52.56</c:v>
                </c:pt>
                <c:pt idx="8">
                  <c:v>36</c:v>
                </c:pt>
                <c:pt idx="9">
                  <c:v>39.9</c:v>
                </c:pt>
                <c:pt idx="10">
                  <c:v>18.899999999999999</c:v>
                </c:pt>
                <c:pt idx="11">
                  <c:v>33.75</c:v>
                </c:pt>
                <c:pt idx="12">
                  <c:v>13.48</c:v>
                </c:pt>
                <c:pt idx="13">
                  <c:v>0</c:v>
                </c:pt>
                <c:pt idx="14">
                  <c:v>29.1</c:v>
                </c:pt>
                <c:pt idx="15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95-45EC-B717-157F1808B2C6}"/>
            </c:ext>
          </c:extLst>
        </c:ser>
        <c:ser>
          <c:idx val="3"/>
          <c:order val="4"/>
          <c:tx>
            <c:strRef>
              <c:f>Sheet1!$H$2:$H$3</c:f>
              <c:strCache>
                <c:ptCount val="1"/>
                <c:pt idx="0">
                  <c:v>Protein  (%)</c:v>
                </c:pt>
              </c:strCache>
            </c:strRef>
          </c:tx>
          <c:spPr>
            <a:solidFill>
              <a:srgbClr val="1F5F1F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Sheet1!$H$4:$H$19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7.6499999999999977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2.25</c:v>
                </c:pt>
                <c:pt idx="12">
                  <c:v>13.48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5-45EC-B717-157F1808B2C6}"/>
            </c:ext>
          </c:extLst>
        </c:ser>
        <c:ser>
          <c:idx val="5"/>
          <c:order val="5"/>
          <c:tx>
            <c:strRef>
              <c:f>Sheet1!$J$2</c:f>
              <c:strCache>
                <c:ptCount val="1"/>
                <c:pt idx="0">
                  <c:v>Survivability</c:v>
                </c:pt>
              </c:strCache>
            </c:strRef>
          </c:tx>
          <c:spPr>
            <a:solidFill>
              <a:srgbClr val="EEECE1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Sheet1!$J$4:$J$19</c:f>
              <c:numCache>
                <c:formatCode>General</c:formatCode>
                <c:ptCount val="16"/>
                <c:pt idx="0">
                  <c:v>9</c:v>
                </c:pt>
                <c:pt idx="1">
                  <c:v>19</c:v>
                </c:pt>
                <c:pt idx="2">
                  <c:v>14.4</c:v>
                </c:pt>
                <c:pt idx="3">
                  <c:v>10</c:v>
                </c:pt>
                <c:pt idx="4">
                  <c:v>8</c:v>
                </c:pt>
                <c:pt idx="5">
                  <c:v>6</c:v>
                </c:pt>
                <c:pt idx="6">
                  <c:v>11</c:v>
                </c:pt>
                <c:pt idx="7">
                  <c:v>0</c:v>
                </c:pt>
                <c:pt idx="8">
                  <c:v>8</c:v>
                </c:pt>
                <c:pt idx="9">
                  <c:v>8</c:v>
                </c:pt>
                <c:pt idx="10">
                  <c:v>10.9</c:v>
                </c:pt>
                <c:pt idx="11">
                  <c:v>20</c:v>
                </c:pt>
                <c:pt idx="12">
                  <c:v>5</c:v>
                </c:pt>
                <c:pt idx="13">
                  <c:v>5</c:v>
                </c:pt>
                <c:pt idx="14">
                  <c:v>6.8</c:v>
                </c:pt>
                <c:pt idx="15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95-45EC-B717-157F1808B2C6}"/>
            </c:ext>
          </c:extLst>
        </c:ser>
        <c:ser>
          <c:idx val="6"/>
          <c:order val="6"/>
          <c:tx>
            <c:strRef>
              <c:f>Sheet1!$K$2</c:f>
              <c:strCache>
                <c:ptCount val="1"/>
                <c:pt idx="0">
                  <c:v>Fertility</c:v>
                </c:pt>
              </c:strCache>
            </c:strRef>
          </c:tx>
          <c:spPr>
            <a:solidFill>
              <a:srgbClr val="EEECE1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Sheet1!$K$4:$K$19</c:f>
              <c:numCache>
                <c:formatCode>General</c:formatCode>
                <c:ptCount val="16"/>
                <c:pt idx="0">
                  <c:v>11</c:v>
                </c:pt>
                <c:pt idx="1">
                  <c:v>10</c:v>
                </c:pt>
                <c:pt idx="2">
                  <c:v>20.3</c:v>
                </c:pt>
                <c:pt idx="3">
                  <c:v>15</c:v>
                </c:pt>
                <c:pt idx="4">
                  <c:v>3</c:v>
                </c:pt>
                <c:pt idx="5">
                  <c:v>7.5</c:v>
                </c:pt>
                <c:pt idx="6">
                  <c:v>14</c:v>
                </c:pt>
                <c:pt idx="7">
                  <c:v>0</c:v>
                </c:pt>
                <c:pt idx="8">
                  <c:v>10</c:v>
                </c:pt>
                <c:pt idx="9">
                  <c:v>15.1</c:v>
                </c:pt>
                <c:pt idx="10">
                  <c:v>24</c:v>
                </c:pt>
                <c:pt idx="11">
                  <c:v>10</c:v>
                </c:pt>
                <c:pt idx="12">
                  <c:v>22</c:v>
                </c:pt>
                <c:pt idx="13">
                  <c:v>13</c:v>
                </c:pt>
                <c:pt idx="14">
                  <c:v>10.1</c:v>
                </c:pt>
                <c:pt idx="15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95-45EC-B717-157F1808B2C6}"/>
            </c:ext>
          </c:extLst>
        </c:ser>
        <c:ser>
          <c:idx val="7"/>
          <c:order val="7"/>
          <c:tx>
            <c:strRef>
              <c:f>Sheet1!$L$2</c:f>
              <c:strCache>
                <c:ptCount val="1"/>
                <c:pt idx="0">
                  <c:v>SCS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Sheet1!$L$4:$L$19</c:f>
              <c:numCache>
                <c:formatCode>General</c:formatCode>
                <c:ptCount val="16"/>
                <c:pt idx="0">
                  <c:v>5</c:v>
                </c:pt>
                <c:pt idx="1">
                  <c:v>7</c:v>
                </c:pt>
                <c:pt idx="2">
                  <c:v>9.1</c:v>
                </c:pt>
                <c:pt idx="3">
                  <c:v>8</c:v>
                </c:pt>
                <c:pt idx="4">
                  <c:v>3</c:v>
                </c:pt>
                <c:pt idx="5">
                  <c:v>6.5</c:v>
                </c:pt>
                <c:pt idx="6">
                  <c:v>14</c:v>
                </c:pt>
                <c:pt idx="7">
                  <c:v>4</c:v>
                </c:pt>
                <c:pt idx="8">
                  <c:v>10</c:v>
                </c:pt>
                <c:pt idx="9">
                  <c:v>12.5</c:v>
                </c:pt>
                <c:pt idx="10">
                  <c:v>2.6</c:v>
                </c:pt>
                <c:pt idx="11">
                  <c:v>7</c:v>
                </c:pt>
                <c:pt idx="12">
                  <c:v>18</c:v>
                </c:pt>
                <c:pt idx="13">
                  <c:v>14</c:v>
                </c:pt>
                <c:pt idx="14">
                  <c:v>3</c:v>
                </c:pt>
                <c:pt idx="15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A95-45EC-B717-157F1808B2C6}"/>
            </c:ext>
          </c:extLst>
        </c:ser>
        <c:ser>
          <c:idx val="8"/>
          <c:order val="8"/>
          <c:tx>
            <c:strRef>
              <c:f>Sheet1!$M$2</c:f>
              <c:strCache>
                <c:ptCount val="1"/>
                <c:pt idx="0">
                  <c:v>Udder (not SCS)</c:v>
                </c:pt>
              </c:strCache>
            </c:strRef>
          </c:tx>
          <c:spPr>
            <a:solidFill>
              <a:srgbClr val="B17ED8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Sheet1!$M$4:$M$19</c:f>
              <c:numCache>
                <c:formatCode>General</c:formatCode>
                <c:ptCount val="16"/>
                <c:pt idx="0">
                  <c:v>12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18</c:v>
                </c:pt>
                <c:pt idx="5">
                  <c:v>0</c:v>
                </c:pt>
                <c:pt idx="6">
                  <c:v>14</c:v>
                </c:pt>
                <c:pt idx="7">
                  <c:v>20.399999999999999</c:v>
                </c:pt>
                <c:pt idx="8">
                  <c:v>13</c:v>
                </c:pt>
                <c:pt idx="9">
                  <c:v>0</c:v>
                </c:pt>
                <c:pt idx="10">
                  <c:v>0</c:v>
                </c:pt>
                <c:pt idx="11">
                  <c:v>6</c:v>
                </c:pt>
                <c:pt idx="12">
                  <c:v>0</c:v>
                </c:pt>
                <c:pt idx="13">
                  <c:v>7</c:v>
                </c:pt>
                <c:pt idx="14">
                  <c:v>15.1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95-45EC-B717-157F1808B2C6}"/>
            </c:ext>
          </c:extLst>
        </c:ser>
        <c:ser>
          <c:idx val="9"/>
          <c:order val="9"/>
          <c:tx>
            <c:strRef>
              <c:f>Sheet1!$N$2</c:f>
              <c:strCache>
                <c:ptCount val="1"/>
                <c:pt idx="0">
                  <c:v>Calving traits</c:v>
                </c:pt>
              </c:strCache>
            </c:strRef>
          </c:tx>
          <c:spPr>
            <a:solidFill>
              <a:srgbClr val="005A82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Sheet1!$N$4:$N$19</c:f>
              <c:numCache>
                <c:formatCode>General</c:formatCode>
                <c:ptCount val="16"/>
                <c:pt idx="0">
                  <c:v>3</c:v>
                </c:pt>
                <c:pt idx="1">
                  <c:v>5</c:v>
                </c:pt>
                <c:pt idx="2">
                  <c:v>1.9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2.8</c:v>
                </c:pt>
                <c:pt idx="10">
                  <c:v>9.2000000000000011</c:v>
                </c:pt>
                <c:pt idx="11">
                  <c:v>3</c:v>
                </c:pt>
                <c:pt idx="12">
                  <c:v>0</c:v>
                </c:pt>
                <c:pt idx="13">
                  <c:v>13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A95-45EC-B717-157F1808B2C6}"/>
            </c:ext>
          </c:extLst>
        </c:ser>
        <c:ser>
          <c:idx val="10"/>
          <c:order val="10"/>
          <c:tx>
            <c:strRef>
              <c:f>Sheet1!$O$2</c:f>
              <c:strCache>
                <c:ptCount val="1"/>
                <c:pt idx="0">
                  <c:v>Milking traits</c:v>
                </c:pt>
              </c:strCache>
            </c:strRef>
          </c:tx>
          <c:spPr>
            <a:solidFill>
              <a:srgbClr val="28CECE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Sheet1!$O$4:$O$19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4</c:v>
                </c:pt>
                <c:pt idx="11">
                  <c:v>0</c:v>
                </c:pt>
                <c:pt idx="12">
                  <c:v>5</c:v>
                </c:pt>
                <c:pt idx="13">
                  <c:v>4</c:v>
                </c:pt>
                <c:pt idx="14">
                  <c:v>0.45</c:v>
                </c:pt>
                <c:pt idx="15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95-45EC-B717-157F1808B2C6}"/>
            </c:ext>
          </c:extLst>
        </c:ser>
        <c:ser>
          <c:idx val="11"/>
          <c:order val="11"/>
          <c:tx>
            <c:strRef>
              <c:f>Sheet1!$P$2</c:f>
              <c:strCache>
                <c:ptCount val="1"/>
                <c:pt idx="0">
                  <c:v>Feet &amp; legs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Sheet1!$P$4:$P$19</c:f>
              <c:numCache>
                <c:formatCode>General</c:formatCode>
                <c:ptCount val="16"/>
                <c:pt idx="0">
                  <c:v>6</c:v>
                </c:pt>
                <c:pt idx="1">
                  <c:v>3</c:v>
                </c:pt>
                <c:pt idx="2">
                  <c:v>5.5</c:v>
                </c:pt>
                <c:pt idx="3">
                  <c:v>5</c:v>
                </c:pt>
                <c:pt idx="4">
                  <c:v>11</c:v>
                </c:pt>
                <c:pt idx="5">
                  <c:v>0</c:v>
                </c:pt>
                <c:pt idx="6">
                  <c:v>16</c:v>
                </c:pt>
                <c:pt idx="7">
                  <c:v>3.6</c:v>
                </c:pt>
                <c:pt idx="8">
                  <c:v>6</c:v>
                </c:pt>
                <c:pt idx="9">
                  <c:v>0</c:v>
                </c:pt>
                <c:pt idx="10">
                  <c:v>0.6</c:v>
                </c:pt>
                <c:pt idx="11">
                  <c:v>4.5</c:v>
                </c:pt>
                <c:pt idx="12">
                  <c:v>0</c:v>
                </c:pt>
                <c:pt idx="13">
                  <c:v>8</c:v>
                </c:pt>
                <c:pt idx="14">
                  <c:v>10.199999999999999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A95-45EC-B717-157F1808B2C6}"/>
            </c:ext>
          </c:extLst>
        </c:ser>
        <c:ser>
          <c:idx val="13"/>
          <c:order val="12"/>
          <c:tx>
            <c:strRef>
              <c:f>Sheet1!$R$2</c:f>
              <c:strCache>
                <c:ptCount val="1"/>
                <c:pt idx="0">
                  <c:v>Type traits</c:v>
                </c:pt>
              </c:strCache>
            </c:strRef>
          </c:tx>
          <c:spPr>
            <a:solidFill>
              <a:srgbClr val="F48074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Sheet1!$R$4:$R$19</c:f>
              <c:numCache>
                <c:formatCode>General</c:formatCode>
                <c:ptCount val="16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7.5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4.5</c:v>
                </c:pt>
                <c:pt idx="12">
                  <c:v>15</c:v>
                </c:pt>
                <c:pt idx="13">
                  <c:v>0</c:v>
                </c:pt>
                <c:pt idx="14">
                  <c:v>3.4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95-45EC-B717-157F1808B2C6}"/>
            </c:ext>
          </c:extLst>
        </c:ser>
        <c:ser>
          <c:idx val="12"/>
          <c:order val="13"/>
          <c:tx>
            <c:strRef>
              <c:f>Sheet1!$Q$2</c:f>
              <c:strCache>
                <c:ptCount val="1"/>
                <c:pt idx="0">
                  <c:v>Liveweight/body size</c:v>
                </c:pt>
              </c:strCache>
            </c:strRef>
          </c:tx>
          <c:spPr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Sheet1!$Q$4:$Q$19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9.6</c:v>
                </c:pt>
                <c:pt idx="3">
                  <c:v>2.5</c:v>
                </c:pt>
                <c:pt idx="4">
                  <c:v>0</c:v>
                </c:pt>
                <c:pt idx="5">
                  <c:v>14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15.8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A95-45EC-B717-157F1808B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1774016"/>
        <c:axId val="1101776064"/>
      </c:barChart>
      <c:catAx>
        <c:axId val="110177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sq" cmpd="sng" algn="ctr">
            <a:solidFill>
              <a:schemeClr val="tx1"/>
            </a:solidFill>
            <a:miter lim="800000"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en-US"/>
          </a:p>
        </c:txPr>
        <c:crossAx val="1101776064"/>
        <c:crosses val="autoZero"/>
        <c:auto val="1"/>
        <c:lblAlgn val="ctr"/>
        <c:lblOffset val="100"/>
        <c:noMultiLvlLbl val="0"/>
      </c:catAx>
      <c:valAx>
        <c:axId val="1101776064"/>
        <c:scaling>
          <c:orientation val="minMax"/>
        </c:scaling>
        <c:delete val="0"/>
        <c:axPos val="b"/>
        <c:majorGridlines>
          <c:spPr>
            <a:ln w="12700" cap="sq" cmpd="sng" algn="ctr">
              <a:solidFill>
                <a:schemeClr val="tx1"/>
              </a:solidFill>
              <a:prstDash val="sysDot"/>
              <a:miter lim="800000"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en-US"/>
          </a:p>
        </c:txPr>
        <c:crossAx val="110177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543859649122799E-2"/>
          <c:y val="0.85963320443887603"/>
          <c:w val="0.98245614035087703"/>
          <c:h val="0.12408626290087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0B4000-4962-4023-BAF8-0D13BE114890}" type="slidenum">
              <a:rPr lang="en-US"/>
              <a:pPr/>
              <a:t>20</a:t>
            </a:fld>
            <a:endParaRPr lang="en-US"/>
          </a:p>
        </p:txBody>
      </p:sp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4916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37F1C5EE-D386-468F-BE34-FA9E6E0CBF2B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20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8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D4BFA4-61D9-4A37-9CA0-1D337CDD64AD}" type="slidenum">
              <a:rPr lang="en-US"/>
              <a:pPr/>
              <a:t>21</a:t>
            </a:fld>
            <a:endParaRPr lang="en-US"/>
          </a:p>
        </p:txBody>
      </p:sp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6964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B9BFE799-64B1-43A6-9EB9-C0ABB5D03DDE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21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0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1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/>
              <a:t>Cole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39762"/>
          </a:xfrm>
        </p:spPr>
        <p:txBody>
          <a:bodyPr/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/>
              <a:t>Cole</a:t>
            </a:r>
            <a:r>
              <a:rPr lang="en-US" dirty="0"/>
              <a:t> 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/>
              <a:t>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/>
              <a:t>Cole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053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1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11112"/>
            <a:ext cx="91440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64008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Council on Dairy Cattle Breeding 2017 Industry Meeting, Madison, WI, 3 October 2017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500446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Cole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40349" y="6369874"/>
            <a:ext cx="703651" cy="4881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  <p:sldLayoutId id="2147483656" r:id="rId5"/>
    <p:sldLayoutId id="2147483657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.last@ars.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queries.uscdcb.com/publish/dhi/repro.html" TargetMode="External"/><Relationship Id="rId3" Type="http://schemas.openxmlformats.org/officeDocument/2006/relationships/hyperlink" Target="https://queries.uscdcb.com/publish/dhi/lac.html" TargetMode="External"/><Relationship Id="rId7" Type="http://schemas.openxmlformats.org/officeDocument/2006/relationships/hyperlink" Target="https://queries.uscdcb.com/publish/dhi/cull.html" TargetMode="External"/><Relationship Id="rId2" Type="http://schemas.openxmlformats.org/officeDocument/2006/relationships/hyperlink" Target="https://queries.uscdcb.com/publish/dhi/part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queries.uscdcb.com/publish/dhi/scc.html" TargetMode="External"/><Relationship Id="rId5" Type="http://schemas.openxmlformats.org/officeDocument/2006/relationships/hyperlink" Target="https://queries.uscdcb.com/publish/dhi/drpc.html" TargetMode="External"/><Relationship Id="rId4" Type="http://schemas.openxmlformats.org/officeDocument/2006/relationships/hyperlink" Target="https://queries.uscdcb.com/publish/dhi/herd.html" TargetMode="External"/><Relationship Id="rId9" Type="http://schemas.openxmlformats.org/officeDocument/2006/relationships/hyperlink" Target="https://queries.uscdcb.com/publish/dhi.cf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ommons.wikimedia.org/wiki/File:Amish_dairy_farm_3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"/>
            <a:ext cx="7772400" cy="2377440"/>
          </a:xfrm>
        </p:spPr>
        <p:txBody>
          <a:bodyPr/>
          <a:lstStyle/>
          <a:p>
            <a:r>
              <a:rPr lang="en-US" dirty="0"/>
              <a:t>How selection for better health impacts dairy profitability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429000"/>
            <a:ext cx="8077200" cy="27432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200" dirty="0">
                <a:solidFill>
                  <a:srgbClr val="00523C"/>
                </a:solidFill>
              </a:rPr>
              <a:t>John B. Cole</a:t>
            </a:r>
          </a:p>
          <a:p>
            <a:pPr>
              <a:spcAft>
                <a:spcPts val="0"/>
              </a:spcAft>
            </a:pPr>
            <a:r>
              <a:rPr lang="en-US" dirty="0"/>
              <a:t>USDA, Agricultural Research Service</a:t>
            </a:r>
          </a:p>
          <a:p>
            <a:pPr>
              <a:spcAft>
                <a:spcPts val="0"/>
              </a:spcAft>
            </a:pPr>
            <a:r>
              <a:rPr lang="en-US" dirty="0"/>
              <a:t>Henry A. Wallace Beltsville Agricultural Research Center</a:t>
            </a:r>
          </a:p>
          <a:p>
            <a:pPr>
              <a:spcAft>
                <a:spcPts val="0"/>
              </a:spcAft>
            </a:pPr>
            <a:r>
              <a:rPr lang="en-US" dirty="0"/>
              <a:t>Animal Genomics and Improvement Laboratory</a:t>
            </a:r>
          </a:p>
          <a:p>
            <a:r>
              <a:rPr lang="en-US" dirty="0"/>
              <a:t>Beltsville, MD 20705-2350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244270"/>
                </a:solidFill>
                <a:hlinkClick r:id="rId2"/>
              </a:rPr>
              <a:t>john.cole@ars.usda.gov</a:t>
            </a:r>
            <a:endParaRPr lang="en-US" dirty="0">
              <a:solidFill>
                <a:srgbClr val="24427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371840" cy="639762"/>
          </a:xfrm>
        </p:spPr>
        <p:txBody>
          <a:bodyPr/>
          <a:lstStyle/>
          <a:p>
            <a:r>
              <a:rPr lang="en-US" dirty="0"/>
              <a:t>Data contributes to gains in “E”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76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Annual Dairy Herd Information (DHI) reports released by CDCB</a:t>
            </a:r>
          </a:p>
          <a:p>
            <a:r>
              <a:rPr lang="en-US" sz="2000" b="0" dirty="0">
                <a:hlinkClick r:id="rId2"/>
              </a:rPr>
              <a:t>DHI Participation</a:t>
            </a:r>
            <a:r>
              <a:rPr lang="en-US" sz="2000" b="0" dirty="0"/>
              <a:t> (NCDHIP Handbook Fact Sheet K-1)</a:t>
            </a:r>
          </a:p>
          <a:p>
            <a:r>
              <a:rPr lang="en-US" sz="2000" b="0" dirty="0">
                <a:hlinkClick r:id="rId3"/>
              </a:rPr>
              <a:t>State and National Standardized Lactation Averages by Breed for Cows on Official Test</a:t>
            </a:r>
            <a:r>
              <a:rPr lang="en-US" sz="2000" b="0" dirty="0"/>
              <a:t> (NCDHIP Handbook Fact Sheet K-2)</a:t>
            </a:r>
          </a:p>
          <a:p>
            <a:r>
              <a:rPr lang="en-US" sz="2000" b="0" dirty="0">
                <a:hlinkClick r:id="rId4"/>
              </a:rPr>
              <a:t>Summary of DHIA Herd Averages</a:t>
            </a:r>
            <a:r>
              <a:rPr lang="en-US" sz="2000" b="0" dirty="0"/>
              <a:t> (NCDHIP Handbook Fact Sheet K-3)</a:t>
            </a:r>
          </a:p>
          <a:p>
            <a:r>
              <a:rPr lang="en-US" sz="2000" b="0" dirty="0">
                <a:hlinkClick r:id="rId5"/>
              </a:rPr>
              <a:t>Dairy Records Processing Center Activity Summary</a:t>
            </a:r>
            <a:r>
              <a:rPr lang="en-US" sz="2000" b="0" dirty="0"/>
              <a:t> (NCDHIP Handbook Fact Sheet K-6)</a:t>
            </a:r>
          </a:p>
          <a:p>
            <a:r>
              <a:rPr lang="en-US" sz="2000" b="0" dirty="0">
                <a:hlinkClick r:id="rId6"/>
              </a:rPr>
              <a:t>Somatic Cell Counts of Milk from DHI Herds</a:t>
            </a:r>
            <a:endParaRPr lang="en-US" sz="2000" b="0" dirty="0"/>
          </a:p>
          <a:p>
            <a:r>
              <a:rPr lang="en-US" sz="2000" b="0" dirty="0">
                <a:hlinkClick r:id="rId7"/>
              </a:rPr>
              <a:t>Reasons that Cows in DHI Programs Exit the Herd</a:t>
            </a:r>
            <a:endParaRPr lang="en-US" sz="2000" b="0" dirty="0"/>
          </a:p>
          <a:p>
            <a:r>
              <a:rPr lang="en-US" sz="2000" b="0" dirty="0">
                <a:hlinkClick r:id="rId8"/>
              </a:rPr>
              <a:t>Reproductive Status of Cows in DHI Programs</a:t>
            </a:r>
            <a:endParaRPr lang="en-US" sz="2000" b="0" dirty="0"/>
          </a:p>
          <a:p>
            <a:pPr marL="0" indent="0">
              <a:buNone/>
            </a:pPr>
            <a:r>
              <a:rPr lang="en-US" sz="2000" dirty="0"/>
              <a:t>Source:</a:t>
            </a:r>
            <a:r>
              <a:rPr lang="en-US" sz="2000" b="0" dirty="0"/>
              <a:t> </a:t>
            </a:r>
            <a:r>
              <a:rPr lang="en-US" sz="2000" b="0" dirty="0">
                <a:hlinkClick r:id="rId9"/>
              </a:rPr>
              <a:t>https://queries.uscdcb.com/publish/dhi.cfm</a:t>
            </a:r>
            <a:r>
              <a:rPr lang="en-US" sz="2000" b="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531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select for more than one trait?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05784"/>
            <a:ext cx="8229600" cy="4800600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/>
              <a:t>To make use of more information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>
                <a:solidFill>
                  <a:srgbClr val="00523C"/>
                </a:solidFill>
              </a:rPr>
              <a:t>Correlations among traits are rarely 0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/>
              <a:t>Several traits may have economic value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>
                <a:solidFill>
                  <a:srgbClr val="00523C"/>
                </a:solidFill>
              </a:rPr>
              <a:t>Farmers may receive a quality premium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/>
              <a:t>Some traits need to be improved and others maintained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>
                <a:solidFill>
                  <a:srgbClr val="00523C"/>
                </a:solidFill>
              </a:rPr>
              <a:t>Selection for only yield would reduce fertility</a:t>
            </a:r>
          </a:p>
          <a:p>
            <a:pPr>
              <a:lnSpc>
                <a:spcPts val="2800"/>
              </a:lnSpc>
            </a:pPr>
            <a:r>
              <a:rPr lang="en-US" dirty="0"/>
              <a:t>Balanced selection improves traits according to their economic values</a:t>
            </a:r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routinely evaluated in the US</a:t>
            </a:r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03476357"/>
              </p:ext>
            </p:extLst>
          </p:nvPr>
        </p:nvGraphicFramePr>
        <p:xfrm>
          <a:off x="207817" y="1233488"/>
          <a:ext cx="871451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3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>
                          <a:solidFill>
                            <a:srgbClr val="244270"/>
                          </a:solidFill>
                        </a:rPr>
                        <a:t>Year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>
                          <a:solidFill>
                            <a:srgbClr val="244270"/>
                          </a:solidFill>
                        </a:rPr>
                        <a:t>Trait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>
                          <a:solidFill>
                            <a:srgbClr val="244270"/>
                          </a:solidFill>
                        </a:rPr>
                        <a:t>Year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>
                          <a:solidFill>
                            <a:srgbClr val="244270"/>
                          </a:solidFill>
                        </a:rPr>
                        <a:t>Trait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1926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Milk &amp; fat yields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2006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Stillbirth rate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1978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Conformation</a:t>
                      </a:r>
                      <a:r>
                        <a:rPr lang="en-US" sz="2000" b="1" baseline="0" dirty="0"/>
                        <a:t> (type)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2006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Bull conception rate</a:t>
                      </a:r>
                      <a:r>
                        <a:rPr lang="en-US" sz="2000" b="1" baseline="300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1978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Protein yield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2009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Cow &amp;</a:t>
                      </a:r>
                      <a:r>
                        <a:rPr lang="en-US" sz="2000" b="1" baseline="0" dirty="0"/>
                        <a:t> heifer conception rates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1994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Productive life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2016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Cow livability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1994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SCS (udder health)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2017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Gestation length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2000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Calving ease</a:t>
                      </a:r>
                      <a:r>
                        <a:rPr lang="en-US" sz="2000" b="1" baseline="0" dirty="0"/>
                        <a:t> (dystocia)</a:t>
                      </a:r>
                      <a:r>
                        <a:rPr lang="en-US" sz="2000" b="1" baseline="300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Residual feed intake (research)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2003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/>
                        <a:t>Daughter</a:t>
                      </a:r>
                      <a:r>
                        <a:rPr lang="en-US" sz="2000" b="1" baseline="0" dirty="0"/>
                        <a:t> pregnancy rate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Disease resistance (6 traits)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455613" y="4737155"/>
            <a:ext cx="8226424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baseline="30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Sire calving ease evaluated by Iowa State University</a:t>
            </a:r>
            <a:r>
              <a:rPr lang="en-US" b="1" dirty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(1978–99)</a:t>
            </a:r>
          </a:p>
          <a:p>
            <a:pPr>
              <a:spcAft>
                <a:spcPts val="600"/>
              </a:spcAft>
            </a:pPr>
            <a:r>
              <a:rPr lang="en-US" b="1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Estimated relative conception rate evaluated by DRMS in Raleigh, NC </a:t>
            </a:r>
            <a:r>
              <a:rPr lang="en-US" b="1" dirty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(1986–2005</a:t>
            </a:r>
            <a:r>
              <a:rPr lang="en-US" dirty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b="1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Research trait … no official evaluations yet</a:t>
            </a:r>
          </a:p>
          <a:p>
            <a:pPr>
              <a:spcAft>
                <a:spcPts val="600"/>
              </a:spcAft>
            </a:pPr>
            <a:r>
              <a:rPr lang="en-US" b="1" baseline="30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Official evaluations launched April 2018</a:t>
            </a:r>
          </a:p>
        </p:txBody>
      </p:sp>
    </p:spTree>
    <p:extLst>
      <p:ext uri="{BB962C8B-B14F-4D97-AF65-F5344CB8AC3E}">
        <p14:creationId xmlns:p14="http://schemas.microsoft.com/office/powerpoint/2010/main" val="154429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genetic-economic indices </a:t>
            </a:r>
            <a:r>
              <a:rPr lang="en-US" dirty="0">
                <a:solidFill>
                  <a:srgbClr val="FFFF00"/>
                </a:solidFill>
              </a:rPr>
              <a:t>(2017)</a:t>
            </a:r>
          </a:p>
        </p:txBody>
      </p:sp>
      <p:graphicFrame>
        <p:nvGraphicFramePr>
          <p:cNvPr id="3" name="Group 78"/>
          <p:cNvGraphicFramePr>
            <a:graphicFrameLocks noGrp="1"/>
          </p:cNvGraphicFramePr>
          <p:nvPr>
            <p:extLst/>
          </p:nvPr>
        </p:nvGraphicFramePr>
        <p:xfrm>
          <a:off x="543260" y="1178551"/>
          <a:ext cx="8042314" cy="4848860"/>
        </p:xfrm>
        <a:graphic>
          <a:graphicData uri="http://schemas.openxmlformats.org/drawingml/2006/table">
            <a:tbl>
              <a:tblPr/>
              <a:tblGrid>
                <a:gridCol w="3860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Relative value (%)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NM$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CM$</a:t>
                      </a:r>
                    </a:p>
                  </a:txBody>
                  <a:tcPr marL="18288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FM$</a:t>
                      </a:r>
                    </a:p>
                  </a:txBody>
                  <a:tcPr marL="0" marR="13716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200" b="1" dirty="0">
                          <a:solidFill>
                            <a:srgbClr val="244270"/>
                          </a:solidFill>
                        </a:rPr>
                        <a:t>GM$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–7.9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23.7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24.3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20.7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18.3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16.0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Productive life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(PL)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11.4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7.8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Somatic cell score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(SCS)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–3.2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Udder composite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7.6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7.5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Feet/legs composite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2.8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Body weight composite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(BWC)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–5.9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 pregnancy rate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(DPR)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5.7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17.9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Heifer conception rate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(HCR)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1.2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2.5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conception rate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1.6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4.4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Calving ability index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(CA$)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4.5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livability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(LIV)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6.2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7.5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5.0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83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changes over time</a:t>
            </a:r>
          </a:p>
        </p:txBody>
      </p:sp>
      <p:graphicFrame>
        <p:nvGraphicFramePr>
          <p:cNvPr id="3" name="Group 145"/>
          <p:cNvGraphicFramePr>
            <a:graphicFrameLocks/>
          </p:cNvGraphicFramePr>
          <p:nvPr>
            <p:extLst/>
          </p:nvPr>
        </p:nvGraphicFramePr>
        <p:xfrm>
          <a:off x="481264" y="1224820"/>
          <a:ext cx="8205537" cy="4937760"/>
        </p:xfrm>
        <a:graphic>
          <a:graphicData uri="http://schemas.openxmlformats.org/drawingml/2006/table">
            <a:tbl>
              <a:tblPr/>
              <a:tblGrid>
                <a:gridCol w="870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5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35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35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35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Relative emphasis on traits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2017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–10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UC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BWC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HCR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LIV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110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trend </a:t>
            </a:r>
            <a:r>
              <a:rPr lang="en-US" dirty="0">
                <a:solidFill>
                  <a:srgbClr val="FFFF00"/>
                </a:solidFill>
              </a:rPr>
              <a:t>(NM$)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409074" y="1287379"/>
          <a:ext cx="8325852" cy="478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490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others include in their index?</a:t>
            </a:r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/>
        </p:nvGraphicFramePr>
        <p:xfrm>
          <a:off x="228600" y="1119499"/>
          <a:ext cx="8686800" cy="506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new traits?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/>
              <a:t>Changes in production </a:t>
            </a:r>
            <a:r>
              <a:rPr lang="en-US" dirty="0">
                <a:solidFill>
                  <a:srgbClr val="BA0000"/>
                </a:solidFill>
              </a:rPr>
              <a:t>economics</a:t>
            </a:r>
          </a:p>
          <a:p>
            <a:pPr>
              <a:lnSpc>
                <a:spcPts val="2800"/>
              </a:lnSpc>
              <a:spcAft>
                <a:spcPts val="2400"/>
              </a:spcAft>
              <a:buClr>
                <a:schemeClr val="tx1"/>
              </a:buClr>
            </a:pPr>
            <a:r>
              <a:rPr lang="en-US" dirty="0">
                <a:solidFill>
                  <a:srgbClr val="BA0000"/>
                </a:solidFill>
              </a:rPr>
              <a:t>Technology</a:t>
            </a:r>
            <a:r>
              <a:rPr lang="en-US" dirty="0"/>
              <a:t> produces new phenotypes or reduces costs of collecting them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/>
              <a:t>New traits can be </a:t>
            </a:r>
            <a:r>
              <a:rPr lang="en-US" dirty="0">
                <a:solidFill>
                  <a:srgbClr val="BA0000"/>
                </a:solidFill>
              </a:rPr>
              <a:t>predicted</a:t>
            </a:r>
            <a:r>
              <a:rPr lang="en-US" dirty="0"/>
              <a:t> on all genotyped animals without collecting progeny records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/>
              <a:t>Phenotyping costs are </a:t>
            </a:r>
            <a:r>
              <a:rPr lang="en-US" dirty="0">
                <a:solidFill>
                  <a:srgbClr val="BA0000"/>
                </a:solidFill>
              </a:rPr>
              <a:t>shared</a:t>
            </a:r>
            <a:r>
              <a:rPr lang="en-US" dirty="0"/>
              <a:t> among millions of animals</a:t>
            </a:r>
          </a:p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/>
              <a:t>Better understanding of </a:t>
            </a:r>
            <a:r>
              <a:rPr lang="en-US" dirty="0">
                <a:solidFill>
                  <a:srgbClr val="BA0000"/>
                </a:solidFill>
              </a:rPr>
              <a:t>biology</a:t>
            </a:r>
          </a:p>
          <a:p>
            <a:pPr>
              <a:lnSpc>
                <a:spcPts val="2800"/>
              </a:lnSpc>
            </a:pPr>
            <a:r>
              <a:rPr lang="en-US" dirty="0"/>
              <a:t>Recent </a:t>
            </a:r>
            <a:r>
              <a:rPr lang="en-US" dirty="0">
                <a:solidFill>
                  <a:srgbClr val="BA0000"/>
                </a:solidFill>
              </a:rPr>
              <a:t>review</a:t>
            </a:r>
            <a:r>
              <a:rPr lang="en-US" dirty="0"/>
              <a:t> by Egger-Danner et al.</a:t>
            </a:r>
            <a:r>
              <a:rPr lang="en-US" dirty="0">
                <a:solidFill>
                  <a:srgbClr val="00563F"/>
                </a:solidFill>
              </a:rPr>
              <a:t> (Animal, 2015)</a:t>
            </a:r>
            <a:endParaRPr lang="en-US" i="1" dirty="0">
              <a:solidFill>
                <a:srgbClr val="00563F"/>
              </a:solidFill>
            </a:endParaRPr>
          </a:p>
          <a:p>
            <a:pPr>
              <a:lnSpc>
                <a:spcPts val="2800"/>
              </a:lnSpc>
            </a:pPr>
            <a:endParaRPr lang="en-US" dirty="0"/>
          </a:p>
          <a:p>
            <a:pPr>
              <a:lnSpc>
                <a:spcPts val="28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8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new phenotypes come from?</a:t>
            </a:r>
          </a:p>
        </p:txBody>
      </p:sp>
      <p:pic>
        <p:nvPicPr>
          <p:cNvPr id="9" name="Picture 8" descr="Amish_dairy_farm_3.jpg"/>
          <p:cNvPicPr>
            <a:picLocks noChangeAspect="1"/>
          </p:cNvPicPr>
          <p:nvPr/>
        </p:nvPicPr>
        <p:blipFill>
          <a:blip r:embed="rId3" cstate="screen">
            <a:lum bright="-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13095"/>
            <a:ext cx="9162288" cy="543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87" y="6330169"/>
            <a:ext cx="7024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563F"/>
                </a:solidFill>
              </a:rPr>
              <a:t>Source: </a:t>
            </a:r>
            <a:r>
              <a:rPr lang="en-US" sz="1200" b="1" dirty="0">
                <a:solidFill>
                  <a:srgbClr val="244270"/>
                </a:solidFill>
                <a:hlinkClick r:id="rId4"/>
              </a:rPr>
              <a:t>http://commons.wikimedia.org/wiki/File:Amish_dairy_farm_3.jpg</a:t>
            </a:r>
            <a:endParaRPr lang="en-US" sz="1200" b="1" dirty="0">
              <a:solidFill>
                <a:srgbClr val="24427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383" y="427051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Parlor: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chemeClr val="bg1"/>
                </a:solidFill>
              </a:rPr>
              <a:t>yield, composition, milking speed, conductivity, progesterone, temperature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116" y="550635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Pasture: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FFFFFF"/>
                </a:solidFill>
              </a:rPr>
              <a:t>soil type/composition, nutrient composition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7800" y="459849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Silo/bunker: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FFFFFF"/>
                </a:solidFill>
              </a:rPr>
              <a:t>ration composition, nutrient profiles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7383" y="202858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Cow: </a:t>
            </a:r>
            <a:r>
              <a:rPr lang="en-US" sz="1800" b="1" dirty="0">
                <a:solidFill>
                  <a:schemeClr val="bg1"/>
                </a:solidFill>
              </a:rPr>
              <a:t>Body temperature, activity, rumination time, feed &amp; water intake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9565" y="231682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Herdsmen/consultants: </a:t>
            </a:r>
            <a:r>
              <a:rPr lang="en-US" sz="1800" b="1" dirty="0">
                <a:solidFill>
                  <a:schemeClr val="bg1"/>
                </a:solidFill>
              </a:rPr>
              <a:t>Health events, foot/claw health, veterinary treatments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1143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Barn: </a:t>
            </a:r>
            <a:r>
              <a:rPr lang="en-US" sz="1800" b="1" dirty="0">
                <a:solidFill>
                  <a:schemeClr val="bg1"/>
                </a:solidFill>
              </a:rPr>
              <a:t>Flooring type, bedding materials, density, weather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7712" y="5489207"/>
            <a:ext cx="419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Laboratory/milk plant: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FFFFFF"/>
                </a:solidFill>
              </a:rPr>
              <a:t>detailed milk composition</a:t>
            </a:r>
            <a:r>
              <a:rPr lang="en-US" sz="1800" b="1">
                <a:solidFill>
                  <a:srgbClr val="FFFFFF"/>
                </a:solidFill>
              </a:rPr>
              <a:t>, mid-infrared spectral data</a:t>
            </a:r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select for low-heritability traits?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 was taught that you select for highly heritable traits and manage lowly heritable traits</a:t>
            </a:r>
          </a:p>
          <a:p>
            <a:r>
              <a:rPr lang="en-US" dirty="0"/>
              <a:t>What has changed since 1991?</a:t>
            </a:r>
          </a:p>
          <a:p>
            <a:r>
              <a:rPr lang="en-US" dirty="0"/>
              <a:t>Genomic selection makes it</a:t>
            </a:r>
            <a:br>
              <a:rPr lang="en-US" dirty="0"/>
            </a:br>
            <a:r>
              <a:rPr lang="en-US" dirty="0"/>
              <a:t>possible to rank bulls for </a:t>
            </a:r>
            <a:br>
              <a:rPr lang="en-US" dirty="0"/>
            </a:br>
            <a:r>
              <a:rPr lang="en-US" dirty="0"/>
              <a:t>lowly heritable traits early in</a:t>
            </a:r>
            <a:br>
              <a:rPr lang="en-US" dirty="0"/>
            </a:br>
            <a:r>
              <a:rPr lang="en-US" dirty="0"/>
              <a:t>their life</a:t>
            </a:r>
          </a:p>
          <a:p>
            <a:pPr lvl="1"/>
            <a:r>
              <a:rPr lang="en-US" dirty="0"/>
              <a:t>Health traits average</a:t>
            </a:r>
            <a:br>
              <a:rPr lang="en-US" dirty="0"/>
            </a:br>
            <a:r>
              <a:rPr lang="en-US" u="sng" dirty="0">
                <a:solidFill>
                  <a:srgbClr val="BA0000"/>
                </a:solidFill>
              </a:rPr>
              <a:t>&gt;20%</a:t>
            </a:r>
            <a:r>
              <a:rPr lang="en-US" dirty="0"/>
              <a:t> reliability gain</a:t>
            </a:r>
            <a:br>
              <a:rPr lang="en-US" dirty="0"/>
            </a:br>
            <a:r>
              <a:rPr lang="en-US" dirty="0"/>
              <a:t>from genomics</a:t>
            </a:r>
          </a:p>
          <a:p>
            <a:endParaRPr lang="en-US" dirty="0"/>
          </a:p>
        </p:txBody>
      </p:sp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723" y="2681520"/>
            <a:ext cx="3561077" cy="349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25723" y="6172200"/>
            <a:ext cx="155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Source:</a:t>
            </a:r>
            <a:r>
              <a:rPr lang="en-US" dirty="0"/>
              <a:t> Zoetis.</a:t>
            </a:r>
          </a:p>
        </p:txBody>
      </p:sp>
    </p:spTree>
    <p:extLst>
      <p:ext uri="{BB962C8B-B14F-4D97-AF65-F5344CB8AC3E}">
        <p14:creationId xmlns:p14="http://schemas.microsoft.com/office/powerpoint/2010/main" val="11174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How does genetic selection work?</a:t>
            </a:r>
          </a:p>
          <a:p>
            <a:pPr>
              <a:spcAft>
                <a:spcPts val="2400"/>
              </a:spcAft>
            </a:pPr>
            <a:r>
              <a:rPr lang="en-US" dirty="0"/>
              <a:t>What’s the best way to select for many traits?</a:t>
            </a:r>
          </a:p>
          <a:p>
            <a:pPr>
              <a:spcAft>
                <a:spcPts val="2400"/>
              </a:spcAft>
            </a:pPr>
            <a:r>
              <a:rPr lang="en-US" dirty="0"/>
              <a:t>Is it s good idea to select for low-heritability traits?</a:t>
            </a:r>
          </a:p>
          <a:p>
            <a:pPr>
              <a:spcAft>
                <a:spcPts val="2400"/>
              </a:spcAft>
            </a:pPr>
            <a:r>
              <a:rPr lang="en-US" dirty="0"/>
              <a:t>How does dairy cow health affect farm profitability?</a:t>
            </a:r>
          </a:p>
        </p:txBody>
      </p:sp>
    </p:spTree>
    <p:extLst>
      <p:ext uri="{BB962C8B-B14F-4D97-AF65-F5344CB8AC3E}">
        <p14:creationId xmlns:p14="http://schemas.microsoft.com/office/powerpoint/2010/main" val="1391071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2687638" y="2473325"/>
            <a:ext cx="3841750" cy="3678237"/>
            <a:chOff x="3527004" y="3005945"/>
            <a:chExt cx="3842750" cy="3679459"/>
          </a:xfrm>
        </p:grpSpPr>
        <p:pic>
          <p:nvPicPr>
            <p:cNvPr id="29389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004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377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750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7123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873" y="46093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7123" y="40946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7123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004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004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377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750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377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750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7123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004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004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377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750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377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750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7123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004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004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377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377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750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7123" y="51614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873" y="40540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873" y="35425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873" y="30091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873" y="56542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873" y="51427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485775" y="1371600"/>
            <a:ext cx="1893888" cy="4527550"/>
            <a:chOff x="905069" y="1905000"/>
            <a:chExt cx="1894115" cy="4527550"/>
          </a:xfrm>
        </p:grpSpPr>
        <p:pic>
          <p:nvPicPr>
            <p:cNvPr id="293927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28" name="Oval 100"/>
            <p:cNvSpPr>
              <a:spLocks noChangeArrowheads="1"/>
            </p:cNvSpPr>
            <p:nvPr/>
          </p:nvSpPr>
          <p:spPr bwMode="auto">
            <a:xfrm>
              <a:off x="905069" y="2107225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699250" y="3284538"/>
            <a:ext cx="23241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 dirty="0">
                <a:latin typeface="Trebuchet MS" pitchFamily="34" charset="0"/>
              </a:rPr>
              <a:t>For the protein yield (h</a:t>
            </a:r>
            <a:r>
              <a:rPr lang="en-US" sz="1800" b="1" baseline="30000" dirty="0">
                <a:latin typeface="Trebuchet MS" pitchFamily="34" charset="0"/>
              </a:rPr>
              <a:t>2</a:t>
            </a:r>
            <a:r>
              <a:rPr lang="en-US" sz="1800" b="1" dirty="0">
                <a:latin typeface="Trebuchet MS" pitchFamily="34" charset="0"/>
              </a:rPr>
              <a:t>=0.30), the SNP genotype provides information equivalent to an additional </a:t>
            </a:r>
            <a:r>
              <a:rPr lang="en-US" sz="1800" b="1" dirty="0">
                <a:solidFill>
                  <a:srgbClr val="BA0000"/>
                </a:solidFill>
                <a:latin typeface="Trebuchet MS" pitchFamily="34" charset="0"/>
              </a:rPr>
              <a:t>~32</a:t>
            </a:r>
            <a:r>
              <a:rPr lang="en-US" sz="1800" b="1" dirty="0">
                <a:latin typeface="Trebuchet MS" pitchFamily="34" charset="0"/>
              </a:rPr>
              <a:t> daughters</a:t>
            </a:r>
          </a:p>
        </p:txBody>
      </p: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2314575" y="1447800"/>
            <a:ext cx="6615113" cy="934482"/>
            <a:chOff x="2313990" y="1981201"/>
            <a:chExt cx="6615404" cy="934829"/>
          </a:xfrm>
        </p:grpSpPr>
        <p:pic>
          <p:nvPicPr>
            <p:cNvPr id="29393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319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573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946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99986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951" y="2001416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069" y="1984399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38" name="TextBox 102"/>
            <p:cNvSpPr txBox="1">
              <a:spLocks noChangeArrowheads="1"/>
            </p:cNvSpPr>
            <p:nvPr/>
          </p:nvSpPr>
          <p:spPr bwMode="auto">
            <a:xfrm>
              <a:off x="2313990" y="2546561"/>
              <a:ext cx="6615404" cy="369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n-US" sz="1800" b="1" dirty="0">
                  <a:latin typeface="Trebuchet MS" pitchFamily="34" charset="0"/>
                </a:rPr>
                <a:t>Pedigree is equivalent to information on </a:t>
              </a:r>
              <a:r>
                <a:rPr lang="en-US" sz="1800" b="1" dirty="0">
                  <a:solidFill>
                    <a:srgbClr val="BA0000"/>
                  </a:solidFill>
                  <a:latin typeface="Trebuchet MS" pitchFamily="34" charset="0"/>
                </a:rPr>
                <a:t>~7</a:t>
              </a:r>
              <a:r>
                <a:rPr lang="en-US" sz="1800" b="1" dirty="0">
                  <a:latin typeface="Trebuchet MS" pitchFamily="34" charset="0"/>
                </a:rPr>
                <a:t> daughters </a:t>
              </a:r>
            </a:p>
          </p:txBody>
        </p:sp>
        <p:cxnSp>
          <p:nvCxnSpPr>
            <p:cNvPr id="293939" name="Straight Connector 110"/>
            <p:cNvCxnSpPr>
              <a:cxnSpLocks noChangeShapeType="1"/>
            </p:cNvCxnSpPr>
            <p:nvPr/>
          </p:nvCxnSpPr>
          <p:spPr bwMode="auto">
            <a:xfrm>
              <a:off x="2397966" y="2911151"/>
              <a:ext cx="6391471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single SNP genotype worth?</a:t>
            </a:r>
          </a:p>
        </p:txBody>
      </p:sp>
    </p:spTree>
    <p:extLst>
      <p:ext uri="{BB962C8B-B14F-4D97-AF65-F5344CB8AC3E}">
        <p14:creationId xmlns:p14="http://schemas.microsoft.com/office/powerpoint/2010/main" val="11960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484376" y="9747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 dirty="0"/>
              <a:t>And for daughter pregnancy rate (h</a:t>
            </a:r>
            <a:r>
              <a:rPr lang="en-US" sz="1800" b="1" baseline="30000" dirty="0"/>
              <a:t>2</a:t>
            </a:r>
            <a:r>
              <a:rPr lang="en-US" sz="1800" b="1" dirty="0"/>
              <a:t>=0.04), SNP = </a:t>
            </a:r>
            <a:r>
              <a:rPr lang="en-US" b="1" dirty="0">
                <a:solidFill>
                  <a:srgbClr val="BA0000"/>
                </a:solidFill>
              </a:rPr>
              <a:t>~</a:t>
            </a:r>
            <a:r>
              <a:rPr lang="en-US" sz="2000" b="1" dirty="0">
                <a:solidFill>
                  <a:srgbClr val="BA0000"/>
                </a:solidFill>
              </a:rPr>
              <a:t>181 </a:t>
            </a:r>
            <a:r>
              <a:rPr lang="en-US" sz="2000" b="1" dirty="0"/>
              <a:t>daughters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single SNP genotype worth?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8465" y="1432105"/>
            <a:ext cx="2903209" cy="5043812"/>
            <a:chOff x="141889" y="1432105"/>
            <a:chExt cx="2903209" cy="5043812"/>
          </a:xfrm>
        </p:grpSpPr>
        <p:grpSp>
          <p:nvGrpSpPr>
            <p:cNvPr id="17" name="Group 16"/>
            <p:cNvGrpSpPr/>
            <p:nvPr/>
          </p:nvGrpSpPr>
          <p:grpSpPr>
            <a:xfrm>
              <a:off x="141889" y="1444297"/>
              <a:ext cx="556249" cy="5031620"/>
              <a:chOff x="141889" y="1444297"/>
              <a:chExt cx="556249" cy="5031620"/>
            </a:xfrm>
          </p:grpSpPr>
          <p:pic>
            <p:nvPicPr>
              <p:cNvPr id="1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" name="Picture 16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6" name="Group 175"/>
            <p:cNvGrpSpPr/>
            <p:nvPr/>
          </p:nvGrpSpPr>
          <p:grpSpPr>
            <a:xfrm>
              <a:off x="733201" y="1432105"/>
              <a:ext cx="556249" cy="5031620"/>
              <a:chOff x="141889" y="1444297"/>
              <a:chExt cx="556249" cy="5031620"/>
            </a:xfrm>
          </p:grpSpPr>
          <p:pic>
            <p:nvPicPr>
              <p:cNvPr id="177" name="Picture 17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8" name="Picture 177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9" name="Group 188"/>
            <p:cNvGrpSpPr/>
            <p:nvPr/>
          </p:nvGrpSpPr>
          <p:grpSpPr>
            <a:xfrm>
              <a:off x="1318417" y="1432105"/>
              <a:ext cx="556249" cy="5031620"/>
              <a:chOff x="141889" y="1444297"/>
              <a:chExt cx="556249" cy="5031620"/>
            </a:xfrm>
          </p:grpSpPr>
          <p:pic>
            <p:nvPicPr>
              <p:cNvPr id="190" name="Picture 189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1" name="Picture 190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2" name="Group 201"/>
            <p:cNvGrpSpPr/>
            <p:nvPr/>
          </p:nvGrpSpPr>
          <p:grpSpPr>
            <a:xfrm>
              <a:off x="1903633" y="1432105"/>
              <a:ext cx="556249" cy="5031620"/>
              <a:chOff x="141889" y="1444297"/>
              <a:chExt cx="556249" cy="5031620"/>
            </a:xfrm>
          </p:grpSpPr>
          <p:pic>
            <p:nvPicPr>
              <p:cNvPr id="203" name="Picture 20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" name="Picture 20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5" name="Group 214"/>
            <p:cNvGrpSpPr/>
            <p:nvPr/>
          </p:nvGrpSpPr>
          <p:grpSpPr>
            <a:xfrm>
              <a:off x="2488849" y="1432105"/>
              <a:ext cx="556249" cy="5031620"/>
              <a:chOff x="141889" y="1444297"/>
              <a:chExt cx="556249" cy="5031620"/>
            </a:xfrm>
          </p:grpSpPr>
          <p:pic>
            <p:nvPicPr>
              <p:cNvPr id="216" name="Picture 215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7" name="Picture 21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9" name="Group 228"/>
          <p:cNvGrpSpPr/>
          <p:nvPr/>
        </p:nvGrpSpPr>
        <p:grpSpPr>
          <a:xfrm>
            <a:off x="3110641" y="1419913"/>
            <a:ext cx="2903209" cy="5043812"/>
            <a:chOff x="141889" y="1432105"/>
            <a:chExt cx="2903209" cy="5043812"/>
          </a:xfrm>
        </p:grpSpPr>
        <p:grpSp>
          <p:nvGrpSpPr>
            <p:cNvPr id="230" name="Group 229"/>
            <p:cNvGrpSpPr/>
            <p:nvPr/>
          </p:nvGrpSpPr>
          <p:grpSpPr>
            <a:xfrm>
              <a:off x="141889" y="1444297"/>
              <a:ext cx="556249" cy="5031620"/>
              <a:chOff x="141889" y="1444297"/>
              <a:chExt cx="556249" cy="5031620"/>
            </a:xfrm>
          </p:grpSpPr>
          <p:pic>
            <p:nvPicPr>
              <p:cNvPr id="2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4" name="Picture 28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1" name="Group 230"/>
            <p:cNvGrpSpPr/>
            <p:nvPr/>
          </p:nvGrpSpPr>
          <p:grpSpPr>
            <a:xfrm>
              <a:off x="733201" y="1432105"/>
              <a:ext cx="556249" cy="5031620"/>
              <a:chOff x="141889" y="1444297"/>
              <a:chExt cx="556249" cy="5031620"/>
            </a:xfrm>
          </p:grpSpPr>
          <p:pic>
            <p:nvPicPr>
              <p:cNvPr id="271" name="Picture 270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2" name="Picture 271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2" name="Group 231"/>
            <p:cNvGrpSpPr/>
            <p:nvPr/>
          </p:nvGrpSpPr>
          <p:grpSpPr>
            <a:xfrm>
              <a:off x="1318417" y="1432105"/>
              <a:ext cx="556249" cy="5031620"/>
              <a:chOff x="141889" y="1444297"/>
              <a:chExt cx="556249" cy="5031620"/>
            </a:xfrm>
          </p:grpSpPr>
          <p:pic>
            <p:nvPicPr>
              <p:cNvPr id="259" name="Picture 258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0" name="Picture 259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3" name="Group 232"/>
            <p:cNvGrpSpPr/>
            <p:nvPr/>
          </p:nvGrpSpPr>
          <p:grpSpPr>
            <a:xfrm>
              <a:off x="1903633" y="1432105"/>
              <a:ext cx="556249" cy="5031620"/>
              <a:chOff x="141889" y="1444297"/>
              <a:chExt cx="556249" cy="5031620"/>
            </a:xfrm>
          </p:grpSpPr>
          <p:pic>
            <p:nvPicPr>
              <p:cNvPr id="247" name="Picture 24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8" name="Picture 247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4" name="Group 233"/>
            <p:cNvGrpSpPr/>
            <p:nvPr/>
          </p:nvGrpSpPr>
          <p:grpSpPr>
            <a:xfrm>
              <a:off x="2488849" y="1432105"/>
              <a:ext cx="556249" cy="5031620"/>
              <a:chOff x="141889" y="1444297"/>
              <a:chExt cx="556249" cy="5031620"/>
            </a:xfrm>
          </p:grpSpPr>
          <p:pic>
            <p:nvPicPr>
              <p:cNvPr id="235" name="Picture 234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6" name="Picture 235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5" name="Group 294"/>
          <p:cNvGrpSpPr/>
          <p:nvPr/>
        </p:nvGrpSpPr>
        <p:grpSpPr>
          <a:xfrm>
            <a:off x="6055009" y="1401625"/>
            <a:ext cx="2903209" cy="5043812"/>
            <a:chOff x="141889" y="1432105"/>
            <a:chExt cx="2903209" cy="5043812"/>
          </a:xfrm>
        </p:grpSpPr>
        <p:grpSp>
          <p:nvGrpSpPr>
            <p:cNvPr id="296" name="Group 295"/>
            <p:cNvGrpSpPr/>
            <p:nvPr/>
          </p:nvGrpSpPr>
          <p:grpSpPr>
            <a:xfrm>
              <a:off x="141889" y="1444297"/>
              <a:ext cx="556249" cy="5031620"/>
              <a:chOff x="141889" y="1444297"/>
              <a:chExt cx="556249" cy="5031620"/>
            </a:xfrm>
          </p:grpSpPr>
          <p:pic>
            <p:nvPicPr>
              <p:cNvPr id="3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0" name="Picture 349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7" name="Group 296"/>
            <p:cNvGrpSpPr/>
            <p:nvPr/>
          </p:nvGrpSpPr>
          <p:grpSpPr>
            <a:xfrm>
              <a:off x="733201" y="1432105"/>
              <a:ext cx="556249" cy="5031620"/>
              <a:chOff x="141889" y="1444297"/>
              <a:chExt cx="556249" cy="5031620"/>
            </a:xfrm>
          </p:grpSpPr>
          <p:pic>
            <p:nvPicPr>
              <p:cNvPr id="337" name="Picture 33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" name="Picture 337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8" name="Group 297"/>
            <p:cNvGrpSpPr/>
            <p:nvPr/>
          </p:nvGrpSpPr>
          <p:grpSpPr>
            <a:xfrm>
              <a:off x="1318417" y="1432105"/>
              <a:ext cx="556249" cy="5031620"/>
              <a:chOff x="141889" y="1444297"/>
              <a:chExt cx="556249" cy="5031620"/>
            </a:xfrm>
          </p:grpSpPr>
          <p:pic>
            <p:nvPicPr>
              <p:cNvPr id="325" name="Picture 324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6" name="Picture 325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9" name="Group 298"/>
            <p:cNvGrpSpPr/>
            <p:nvPr/>
          </p:nvGrpSpPr>
          <p:grpSpPr>
            <a:xfrm>
              <a:off x="1903633" y="1432105"/>
              <a:ext cx="556249" cy="5031620"/>
              <a:chOff x="141889" y="1444297"/>
              <a:chExt cx="556249" cy="5031620"/>
            </a:xfrm>
          </p:grpSpPr>
          <p:pic>
            <p:nvPicPr>
              <p:cNvPr id="313" name="Picture 31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4" name="Picture 31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0" name="Group 299"/>
            <p:cNvGrpSpPr/>
            <p:nvPr/>
          </p:nvGrpSpPr>
          <p:grpSpPr>
            <a:xfrm>
              <a:off x="2488849" y="1432105"/>
              <a:ext cx="556249" cy="5031620"/>
              <a:chOff x="141889" y="1444297"/>
              <a:chExt cx="556249" cy="5031620"/>
            </a:xfrm>
          </p:grpSpPr>
          <p:pic>
            <p:nvPicPr>
              <p:cNvPr id="301" name="Picture 300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2" name="Picture 301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61" name="Picture 2" descr="http://www.ars.usda.gov/is/graphics/photos/k5176-3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09380">
            <a:off x="641761" y="974905"/>
            <a:ext cx="550153" cy="37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gains are cumulative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0" y="985603"/>
            <a:ext cx="8091055" cy="55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0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aspects of cow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360" y="1371600"/>
            <a:ext cx="38862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244270"/>
                </a:solidFill>
              </a:rPr>
              <a:t>Costs of preventive care</a:t>
            </a:r>
          </a:p>
          <a:p>
            <a:r>
              <a:rPr lang="en-US" dirty="0"/>
              <a:t>Diagnostic tests &amp; supplies</a:t>
            </a:r>
          </a:p>
          <a:p>
            <a:r>
              <a:rPr lang="en-US" dirty="0"/>
              <a:t>Labor</a:t>
            </a:r>
          </a:p>
          <a:p>
            <a:pPr lvl="1"/>
            <a:r>
              <a:rPr lang="en-US" dirty="0"/>
              <a:t>Farm hands</a:t>
            </a:r>
          </a:p>
          <a:p>
            <a:pPr lvl="1"/>
            <a:r>
              <a:rPr lang="en-US" dirty="0"/>
              <a:t>Veterinarian</a:t>
            </a:r>
          </a:p>
          <a:p>
            <a:r>
              <a:rPr lang="en-US" dirty="0"/>
              <a:t>Consumables</a:t>
            </a:r>
          </a:p>
          <a:p>
            <a:r>
              <a:rPr lang="en-US" dirty="0"/>
              <a:t>Investments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5240" y="1371600"/>
            <a:ext cx="38862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244270"/>
                </a:solidFill>
              </a:rPr>
              <a:t>Cost of disease</a:t>
            </a:r>
          </a:p>
          <a:p>
            <a:r>
              <a:rPr lang="en-US" sz="2400" dirty="0"/>
              <a:t>Treatment</a:t>
            </a:r>
          </a:p>
          <a:p>
            <a:pPr lvl="1"/>
            <a:r>
              <a:rPr lang="en-US" sz="2400" dirty="0"/>
              <a:t>Diagnostics, labor, drugs </a:t>
            </a:r>
            <a:r>
              <a:rPr lang="en-US" sz="2400" u="sng" dirty="0">
                <a:solidFill>
                  <a:srgbClr val="BA0000"/>
                </a:solidFill>
              </a:rPr>
              <a:t>discarded milk/meat</a:t>
            </a:r>
          </a:p>
          <a:p>
            <a:r>
              <a:rPr lang="en-US" sz="2400" dirty="0"/>
              <a:t>Losses</a:t>
            </a:r>
          </a:p>
          <a:p>
            <a:pPr lvl="1"/>
            <a:r>
              <a:rPr lang="en-US" sz="2400" dirty="0"/>
              <a:t>Reduced milk, growth, product quality</a:t>
            </a:r>
          </a:p>
          <a:p>
            <a:pPr lvl="1"/>
            <a:r>
              <a:rPr lang="en-US" sz="2400" u="sng" dirty="0">
                <a:solidFill>
                  <a:srgbClr val="BA0000"/>
                </a:solidFill>
              </a:rPr>
              <a:t>Increased mortality/culling</a:t>
            </a:r>
          </a:p>
          <a:p>
            <a:r>
              <a:rPr lang="en-US" sz="2400" dirty="0"/>
              <a:t>Additional cases of disease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67" y="6172200"/>
            <a:ext cx="312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Source:</a:t>
            </a:r>
            <a:r>
              <a:rPr lang="en-US" dirty="0"/>
              <a:t> Hogeveen et al. (2017).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3020" y="30064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294565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/>
                <a:cs typeface="Calibri"/>
              </a:rPr>
              <a:t>Sick cows are unprofitable cows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91A36DA-5F8F-1841-A630-2DEEBBCF6CF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46369" y="1246914"/>
          <a:ext cx="8409710" cy="4394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4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828">
                <a:tc>
                  <a:txBody>
                    <a:bodyPr/>
                    <a:lstStyle/>
                    <a:p>
                      <a:r>
                        <a:rPr lang="en-US" sz="2400" b="1" dirty="0"/>
                        <a:t>Disease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Estimated direct cost*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Hypocalcemia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$38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/>
                        <a:t>Displaced abomasum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$178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/>
                        <a:t>Ketosis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$28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/>
                        <a:t>Mastitis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$72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/>
                        <a:t>Metritis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$105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/>
                        <a:t>Retained placenta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$64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6368" y="5707451"/>
            <a:ext cx="834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/>
                <a:cs typeface="Cambria"/>
              </a:rPr>
              <a:t>*Liang et al., 2017; Donnelly et al. (2016).</a:t>
            </a:r>
          </a:p>
        </p:txBody>
      </p:sp>
    </p:spTree>
    <p:extLst>
      <p:ext uri="{BB962C8B-B14F-4D97-AF65-F5344CB8AC3E}">
        <p14:creationId xmlns:p14="http://schemas.microsoft.com/office/powerpoint/2010/main" val="9040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prevention and treatment costs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06921" y="1094505"/>
            <a:ext cx="6186077" cy="5339773"/>
            <a:chOff x="1306921" y="1094505"/>
            <a:chExt cx="6186077" cy="53397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921" y="1094505"/>
              <a:ext cx="6186077" cy="5339773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2784763" y="4641274"/>
              <a:ext cx="228600" cy="228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724398" y="5320147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72141" y="3501156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03311" y="1413162"/>
              <a:ext cx="2942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Losses higher than necessary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41704" y="2854038"/>
              <a:ext cx="24226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/>
                <a:t>Prevention </a:t>
              </a:r>
              <a:r>
                <a:rPr lang="en-US" b="1"/>
                <a:t>costs higher</a:t>
              </a:r>
              <a:br>
                <a:rPr lang="en-US" b="1"/>
              </a:br>
              <a:r>
                <a:rPr lang="en-US" b="1"/>
                <a:t>than </a:t>
              </a:r>
              <a:r>
                <a:rPr lang="en-US" b="1" dirty="0"/>
                <a:t>necessary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36232" y="3311237"/>
              <a:ext cx="381689" cy="43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500741" y="1782494"/>
              <a:ext cx="1273935" cy="1718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032215" y="4306458"/>
              <a:ext cx="381689" cy="43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2818" y="4878341"/>
              <a:ext cx="381689" cy="43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4939134" y="3500464"/>
              <a:ext cx="1273935" cy="1718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3363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66881" cy="639762"/>
          </a:xfrm>
        </p:spPr>
        <p:txBody>
          <a:bodyPr/>
          <a:lstStyle/>
          <a:p>
            <a:r>
              <a:rPr lang="en-US" dirty="0"/>
              <a:t>Economic values including </a:t>
            </a:r>
            <a:r>
              <a:rPr lang="en-US" dirty="0">
                <a:solidFill>
                  <a:srgbClr val="FFFF00"/>
                </a:solidFill>
              </a:rPr>
              <a:t>health</a:t>
            </a:r>
          </a:p>
        </p:txBody>
      </p:sp>
      <p:graphicFrame>
        <p:nvGraphicFramePr>
          <p:cNvPr id="3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145093"/>
              </p:ext>
            </p:extLst>
          </p:nvPr>
        </p:nvGraphicFramePr>
        <p:xfrm>
          <a:off x="543260" y="1178551"/>
          <a:ext cx="8042314" cy="5170297"/>
        </p:xfrm>
        <a:graphic>
          <a:graphicData uri="http://schemas.openxmlformats.org/drawingml/2006/table">
            <a:tbl>
              <a:tblPr/>
              <a:tblGrid>
                <a:gridCol w="37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Economic value ($)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NM$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FM$</a:t>
                      </a:r>
                    </a:p>
                  </a:txBody>
                  <a:tcPr marL="18288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CM$</a:t>
                      </a:r>
                    </a:p>
                  </a:txBody>
                  <a:tcPr marL="0" marR="13716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200" b="1" dirty="0">
                          <a:solidFill>
                            <a:srgbClr val="244270"/>
                          </a:solidFill>
                        </a:rPr>
                        <a:t>GM$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-0.004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0.111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-0.052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-0.003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3.56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3.56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3.56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3.31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3.81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5.42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3.54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Productive life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(PL)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21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21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Somatic cell score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(SCS)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-62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-93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-57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Udder composite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31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31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31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Feet/legs composite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10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Body weight composite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(BWC)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-20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-20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-20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-22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 pregnancy rate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(DPR)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Heifer conception rate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(HCR)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2.2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2.2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4.1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conception rate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2.2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2.2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6.4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Calving ability index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(CA$)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livability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(LIV)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12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12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8.8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Health 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1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1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BA0000"/>
                          </a:solidFill>
                        </a:rPr>
                        <a:t>0.7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559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66881" cy="639762"/>
          </a:xfrm>
        </p:spPr>
        <p:txBody>
          <a:bodyPr/>
          <a:lstStyle/>
          <a:p>
            <a:r>
              <a:rPr lang="en-US" dirty="0"/>
              <a:t>Relative values including </a:t>
            </a:r>
            <a:r>
              <a:rPr lang="en-US" dirty="0">
                <a:solidFill>
                  <a:srgbClr val="FFFF00"/>
                </a:solidFill>
              </a:rPr>
              <a:t>health</a:t>
            </a:r>
          </a:p>
        </p:txBody>
      </p:sp>
      <p:graphicFrame>
        <p:nvGraphicFramePr>
          <p:cNvPr id="7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3444"/>
              </p:ext>
            </p:extLst>
          </p:nvPr>
        </p:nvGraphicFramePr>
        <p:xfrm>
          <a:off x="543260" y="1178551"/>
          <a:ext cx="8042314" cy="5166360"/>
        </p:xfrm>
        <a:graphic>
          <a:graphicData uri="http://schemas.openxmlformats.org/drawingml/2006/table">
            <a:tbl>
              <a:tblPr/>
              <a:tblGrid>
                <a:gridCol w="37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Economic value (%)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NM$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FM$</a:t>
                      </a:r>
                    </a:p>
                  </a:txBody>
                  <a:tcPr marL="18288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CM$</a:t>
                      </a:r>
                    </a:p>
                  </a:txBody>
                  <a:tcPr marL="0" marR="13716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200" b="1" dirty="0">
                          <a:solidFill>
                            <a:srgbClr val="244270"/>
                          </a:solidFill>
                        </a:rPr>
                        <a:t>GM$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-0.7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20.6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-7.9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-0.5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23.9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24.5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20.9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18.4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16.1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Productive life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(PL)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13.9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7.9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Somatic cell score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(SCS)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-3.5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-4.4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-3.0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Udder composite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7.7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7.5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Feet/legs composite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2.9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Body weight composite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(BWC)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-5.9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-6.1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-5.0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-6.1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 pregnancy rate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(DPR)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18.0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Heifer conception rate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(HCR)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1.5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2.5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conception rate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4.5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Calving ability index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(CA$)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4.1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4.6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livability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(LIV)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7.6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</a:rPr>
                        <a:t>5.1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Health 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1.9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>
                          <a:solidFill>
                            <a:srgbClr val="BA0000"/>
                          </a:solidFill>
                        </a:rPr>
                        <a:t>1.5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352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traits against one another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Health traits are </a:t>
            </a:r>
            <a:r>
              <a:rPr lang="en-US" dirty="0">
                <a:solidFill>
                  <a:srgbClr val="244270"/>
                </a:solidFill>
              </a:rPr>
              <a:t>correlated</a:t>
            </a:r>
            <a:r>
              <a:rPr lang="en-US" dirty="0"/>
              <a:t> with traits already in our indices</a:t>
            </a:r>
          </a:p>
          <a:p>
            <a:r>
              <a:rPr lang="en-US" dirty="0"/>
              <a:t>This produces positive </a:t>
            </a:r>
            <a:r>
              <a:rPr lang="en-US" dirty="0">
                <a:solidFill>
                  <a:srgbClr val="244270"/>
                </a:solidFill>
              </a:rPr>
              <a:t>correlated response to selection</a:t>
            </a:r>
          </a:p>
          <a:p>
            <a:r>
              <a:rPr lang="en-US" dirty="0"/>
              <a:t>Placing too much emphasis on lowly heritable traits will cause farmers to </a:t>
            </a:r>
            <a:r>
              <a:rPr lang="en-US" dirty="0">
                <a:solidFill>
                  <a:srgbClr val="244270"/>
                </a:solidFill>
              </a:rPr>
              <a:t>lose money</a:t>
            </a:r>
          </a:p>
          <a:p>
            <a:pPr lvl="1"/>
            <a:r>
              <a:rPr lang="en-US" dirty="0">
                <a:solidFill>
                  <a:srgbClr val="244270"/>
                </a:solidFill>
              </a:rPr>
              <a:t>Correct </a:t>
            </a:r>
            <a:r>
              <a:rPr lang="en-US" dirty="0"/>
              <a:t>genetic and phenotypic correlations must be used when constructing indices</a:t>
            </a:r>
          </a:p>
          <a:p>
            <a:r>
              <a:rPr lang="en-US" dirty="0"/>
              <a:t>Improved cow health is important, but it must be </a:t>
            </a:r>
            <a:r>
              <a:rPr lang="en-US" dirty="0">
                <a:solidFill>
                  <a:srgbClr val="244270"/>
                </a:solidFill>
              </a:rPr>
              <a:t>balanced</a:t>
            </a:r>
            <a:r>
              <a:rPr lang="en-US" dirty="0"/>
              <a:t> against other traits of economic importance</a:t>
            </a:r>
          </a:p>
        </p:txBody>
      </p:sp>
    </p:spTree>
    <p:extLst>
      <p:ext uri="{BB962C8B-B14F-4D97-AF65-F5344CB8AC3E}">
        <p14:creationId xmlns:p14="http://schemas.microsoft.com/office/powerpoint/2010/main" val="766977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Genetic selection has been very successful for production traits</a:t>
            </a:r>
          </a:p>
          <a:p>
            <a:pPr>
              <a:spcAft>
                <a:spcPts val="2400"/>
              </a:spcAft>
            </a:pPr>
            <a:r>
              <a:rPr lang="en-US" dirty="0"/>
              <a:t>Genomics allows us to more accurately select for lowly heritable traits</a:t>
            </a:r>
          </a:p>
          <a:p>
            <a:pPr>
              <a:spcAft>
                <a:spcPts val="2400"/>
              </a:spcAft>
            </a:pPr>
            <a:r>
              <a:rPr lang="en-US" dirty="0"/>
              <a:t>Genetic gains are cumulative</a:t>
            </a:r>
          </a:p>
          <a:p>
            <a:pPr>
              <a:spcAft>
                <a:spcPts val="2400"/>
              </a:spcAft>
            </a:pPr>
            <a:r>
              <a:rPr lang="en-US" dirty="0"/>
              <a:t>Sick cows harm profitability because of lost productivity and increased risk of culling</a:t>
            </a:r>
          </a:p>
        </p:txBody>
      </p:sp>
    </p:spTree>
    <p:extLst>
      <p:ext uri="{BB962C8B-B14F-4D97-AF65-F5344CB8AC3E}">
        <p14:creationId xmlns:p14="http://schemas.microsoft.com/office/powerpoint/2010/main" val="174785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does genetic selection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1410"/>
            <a:ext cx="8229600" cy="3837709"/>
          </a:xfrm>
        </p:spPr>
        <p:txBody>
          <a:bodyPr/>
          <a:lstStyle/>
          <a:p>
            <a:r>
              <a:rPr lang="en-US" sz="2400" dirty="0">
                <a:solidFill>
                  <a:srgbClr val="244270"/>
                </a:solidFill>
              </a:rPr>
              <a:t>ΔG = </a:t>
            </a:r>
            <a:r>
              <a:rPr lang="en-US" sz="2400" dirty="0"/>
              <a:t>genetic gain each year</a:t>
            </a:r>
          </a:p>
          <a:p>
            <a:r>
              <a:rPr lang="en-US" sz="2400" dirty="0">
                <a:solidFill>
                  <a:srgbClr val="244270"/>
                </a:solidFill>
              </a:rPr>
              <a:t>reliability = </a:t>
            </a:r>
            <a:r>
              <a:rPr lang="en-US" sz="2400" dirty="0"/>
              <a:t>how certain we are about our estimate of an animal’s genetic merit (genomics </a:t>
            </a:r>
            <a:r>
              <a:rPr lang="en-US" sz="2400" dirty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244270"/>
                </a:solidFill>
              </a:rPr>
              <a:t>selection intensity = </a:t>
            </a:r>
            <a:r>
              <a:rPr lang="en-US" sz="2400" dirty="0"/>
              <a:t>how selective we are when making mating decisions (management can </a:t>
            </a:r>
            <a:r>
              <a:rPr lang="en-US" sz="2400" dirty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244270"/>
                </a:solidFill>
              </a:rPr>
              <a:t>genetic variance = </a:t>
            </a:r>
            <a:r>
              <a:rPr lang="en-US" sz="2400" dirty="0"/>
              <a:t>variation in the population due to genetics (we can’t really change this)</a:t>
            </a:r>
          </a:p>
          <a:p>
            <a:r>
              <a:rPr lang="en-US" sz="2400" dirty="0">
                <a:solidFill>
                  <a:srgbClr val="244270"/>
                </a:solidFill>
              </a:rPr>
              <a:t>generation interval = </a:t>
            </a:r>
            <a:r>
              <a:rPr lang="en-US" sz="2400" dirty="0"/>
              <a:t>time between generations (genomics </a:t>
            </a:r>
            <a:r>
              <a:rPr lang="en-US" sz="2400" dirty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/>
              <a:t>)</a:t>
            </a:r>
          </a:p>
        </p:txBody>
      </p:sp>
      <p:pic>
        <p:nvPicPr>
          <p:cNvPr id="5" name="Picture 4" descr="delta_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49" y="1197534"/>
            <a:ext cx="8001000" cy="9763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44207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dirty="0"/>
              <a:t>USDA is an equal opportunity provider and employer </a:t>
            </a:r>
          </a:p>
          <a:p>
            <a:r>
              <a:rPr lang="en-US" dirty="0"/>
              <a:t>Mention of trade names or commercial products in this presentation is solely for the purpose of providing specific information and does not imply recommendation or endorsement by USDA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ossbre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8071"/>
            <a:ext cx="9144000" cy="5410517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22536"/>
            <a:ext cx="9144000" cy="769441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>
                <a:solidFill>
                  <a:srgbClr val="244270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244270"/>
                </a:solidFill>
                <a:cs typeface="Calibri" pitchFamily="34" charset="0"/>
              </a:rPr>
              <a:t>Cove Mountain Farm in south-central Pennsylvania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500" b="1" spc="100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500" b="1" spc="-150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/aipl.arsusda.gov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974" y="6309643"/>
            <a:ext cx="7658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en-US" sz="1200" b="1" i="1" dirty="0">
                <a:solidFill>
                  <a:srgbClr val="00523C"/>
                </a:solidFill>
                <a:effectLst/>
                <a:cs typeface="Calibri" pitchFamily="34" charset="0"/>
              </a:rPr>
              <a:t>Source: </a:t>
            </a:r>
            <a:r>
              <a:rPr lang="en-US" sz="1200" b="1" dirty="0">
                <a:solidFill>
                  <a:srgbClr val="244270"/>
                </a:solidFill>
                <a:effectLst/>
                <a:cs typeface="Calibri" pitchFamily="34" charset="0"/>
              </a:rPr>
              <a:t>ARS Image Gallery, image #K8587-14; photo by Bob Nichols</a:t>
            </a:r>
          </a:p>
        </p:txBody>
      </p:sp>
    </p:spTree>
    <p:extLst>
      <p:ext uri="{BB962C8B-B14F-4D97-AF65-F5344CB8AC3E}">
        <p14:creationId xmlns:p14="http://schemas.microsoft.com/office/powerpoint/2010/main" val="45397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improvement is successful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57200" y="1219199"/>
          <a:ext cx="8229600" cy="517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5880" y="3843867"/>
            <a:ext cx="585046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/>
              <a:t>In 2015:	1957 base was 44% of total fat, </a:t>
            </a:r>
          </a:p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/>
              <a:t>					</a:t>
            </a:r>
            <a:r>
              <a:rPr lang="en-US" sz="2400" b="1" dirty="0">
                <a:solidFill>
                  <a:srgbClr val="BA0000"/>
                </a:solidFill>
              </a:rPr>
              <a:t>management</a:t>
            </a:r>
            <a:r>
              <a:rPr lang="en-US" sz="2400" b="1" dirty="0"/>
              <a:t> was 28% of gains, and </a:t>
            </a:r>
          </a:p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/>
              <a:t>					</a:t>
            </a:r>
            <a:r>
              <a:rPr lang="en-US" sz="2400" b="1" dirty="0">
                <a:solidFill>
                  <a:srgbClr val="244270"/>
                </a:solidFill>
              </a:rPr>
              <a:t>genetics</a:t>
            </a:r>
            <a:r>
              <a:rPr lang="en-US" sz="2400" b="1" dirty="0"/>
              <a:t> was 28% of gains</a:t>
            </a:r>
          </a:p>
        </p:txBody>
      </p:sp>
    </p:spTree>
    <p:extLst>
      <p:ext uri="{BB962C8B-B14F-4D97-AF65-F5344CB8AC3E}">
        <p14:creationId xmlns:p14="http://schemas.microsoft.com/office/powerpoint/2010/main" val="120071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populations have advantages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1" y="850352"/>
            <a:ext cx="8908483" cy="581368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88480" y="1466274"/>
          <a:ext cx="296487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BS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HO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81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1,796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Mean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368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477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769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-845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-3,052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1,350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3,129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Many things affect performance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12811" y="2454701"/>
            <a:ext cx="3420533" cy="1645920"/>
          </a:xfrm>
          <a:ln w="38100" cap="sq">
            <a:noFill/>
            <a:miter lim="800000"/>
          </a:ln>
        </p:spPr>
        <p:txBody>
          <a:bodyPr lIns="228600" tIns="91440" rIns="228600" bIns="91440"/>
          <a:lstStyle/>
          <a:p>
            <a:pPr>
              <a:lnSpc>
                <a:spcPts val="2900"/>
              </a:lnSpc>
            </a:pPr>
            <a:r>
              <a:rPr lang="en-US" dirty="0">
                <a:solidFill>
                  <a:srgbClr val="244270"/>
                </a:solidFill>
              </a:rPr>
              <a:t>Additive effects</a:t>
            </a:r>
          </a:p>
          <a:p>
            <a:pPr>
              <a:lnSpc>
                <a:spcPts val="2900"/>
              </a:lnSpc>
            </a:pPr>
            <a:r>
              <a:rPr lang="en-US" dirty="0">
                <a:solidFill>
                  <a:srgbClr val="244270"/>
                </a:solidFill>
              </a:rPr>
              <a:t>Dominance effects</a:t>
            </a:r>
          </a:p>
          <a:p>
            <a:pPr>
              <a:lnSpc>
                <a:spcPts val="2900"/>
              </a:lnSpc>
            </a:pPr>
            <a:r>
              <a:rPr lang="en-US" dirty="0">
                <a:solidFill>
                  <a:srgbClr val="244270"/>
                </a:solidFill>
              </a:rPr>
              <a:t>Epistasis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12979" y="2412366"/>
            <a:ext cx="2125133" cy="1645920"/>
          </a:xfrm>
          <a:ln w="38100" cap="sq">
            <a:noFill/>
            <a:miter lim="800000"/>
          </a:ln>
        </p:spPr>
        <p:txBody>
          <a:bodyPr lIns="228600" tIns="91440" rIns="228600" bIns="91440"/>
          <a:lstStyle/>
          <a:p>
            <a:pPr>
              <a:lnSpc>
                <a:spcPts val="2900"/>
              </a:lnSpc>
            </a:pPr>
            <a:r>
              <a:rPr lang="en-US" dirty="0">
                <a:solidFill>
                  <a:srgbClr val="00523C"/>
                </a:solidFill>
              </a:rPr>
              <a:t>Housing</a:t>
            </a:r>
          </a:p>
          <a:p>
            <a:pPr>
              <a:lnSpc>
                <a:spcPts val="2700"/>
              </a:lnSpc>
            </a:pPr>
            <a:r>
              <a:rPr lang="en-US" dirty="0">
                <a:solidFill>
                  <a:srgbClr val="00523C"/>
                </a:solidFill>
              </a:rPr>
              <a:t>Climate</a:t>
            </a:r>
          </a:p>
          <a:p>
            <a:pPr>
              <a:lnSpc>
                <a:spcPts val="2700"/>
              </a:lnSpc>
            </a:pPr>
            <a:r>
              <a:rPr lang="en-US" dirty="0">
                <a:solidFill>
                  <a:srgbClr val="00523C"/>
                </a:solidFill>
              </a:rPr>
              <a:t>Unknown</a:t>
            </a:r>
          </a:p>
          <a:p>
            <a:pPr>
              <a:lnSpc>
                <a:spcPts val="2900"/>
              </a:lnSpc>
            </a:pPr>
            <a:endParaRPr lang="en-US" dirty="0">
              <a:solidFill>
                <a:srgbClr val="00523C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5300" y="1188720"/>
            <a:ext cx="8153400" cy="859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4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6000" b="1" dirty="0">
                <a:solidFill>
                  <a:srgbClr val="000000"/>
                </a:solidFill>
              </a:rPr>
              <a:t>              P = </a:t>
            </a:r>
            <a:r>
              <a:rPr lang="en-GB" sz="6000" b="1" dirty="0">
                <a:solidFill>
                  <a:srgbClr val="244270"/>
                </a:solidFill>
              </a:rPr>
              <a:t>G</a:t>
            </a:r>
            <a:r>
              <a:rPr lang="en-GB" sz="6000" b="1" dirty="0">
                <a:solidFill>
                  <a:srgbClr val="000000"/>
                </a:solidFill>
              </a:rPr>
              <a:t> + </a:t>
            </a:r>
            <a:r>
              <a:rPr lang="en-GB" sz="6000" b="1" dirty="0">
                <a:solidFill>
                  <a:srgbClr val="00503E"/>
                </a:solidFill>
              </a:rPr>
              <a:t>E  </a:t>
            </a:r>
            <a:r>
              <a:rPr lang="en-GB" sz="4800" b="1" dirty="0">
                <a:solidFill>
                  <a:srgbClr val="000000"/>
                </a:solidFill>
              </a:rPr>
              <a:t>      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825093" y="2015072"/>
            <a:ext cx="414837" cy="457200"/>
          </a:xfrm>
          <a:prstGeom prst="line">
            <a:avLst/>
          </a:prstGeom>
          <a:ln w="38100" cap="sq">
            <a:solidFill>
              <a:srgbClr val="00523C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 txBox="1">
            <a:spLocks/>
          </p:cNvSpPr>
          <p:nvPr/>
        </p:nvSpPr>
        <p:spPr>
          <a:xfrm>
            <a:off x="2118360" y="4488120"/>
            <a:ext cx="4907280" cy="1192634"/>
          </a:xfrm>
          <a:prstGeom prst="rect">
            <a:avLst/>
          </a:prstGeom>
          <a:ln w="63500" cap="sq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marL="284163" indent="-284163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"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575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tabLst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3838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•"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900"/>
              </a:lnSpc>
              <a:spcAft>
                <a:spcPts val="600"/>
              </a:spcAft>
              <a:buNone/>
            </a:pPr>
            <a:r>
              <a:rPr lang="en-US" sz="3200" dirty="0">
                <a:solidFill>
                  <a:srgbClr val="BA0000"/>
                </a:solidFill>
              </a:rPr>
              <a:t>What about G</a:t>
            </a:r>
            <a:r>
              <a:rPr lang="en-US" sz="3200" dirty="0">
                <a:solidFill>
                  <a:srgbClr val="BA0000"/>
                </a:solidFill>
                <a:sym typeface="Symbol"/>
              </a:rPr>
              <a:t></a:t>
            </a:r>
            <a:r>
              <a:rPr lang="en-US" sz="3200" dirty="0">
                <a:solidFill>
                  <a:srgbClr val="BA0000"/>
                </a:solidFill>
              </a:rPr>
              <a:t>E? </a:t>
            </a:r>
          </a:p>
          <a:p>
            <a:pPr marL="0" indent="0">
              <a:lnSpc>
                <a:spcPts val="2900"/>
              </a:lnSpc>
              <a:buNone/>
            </a:pPr>
            <a:r>
              <a:rPr lang="en-US" dirty="0"/>
              <a:t>Effects generally small in the US </a:t>
            </a:r>
            <a:r>
              <a:rPr lang="en-US" dirty="0">
                <a:solidFill>
                  <a:srgbClr val="00523C"/>
                </a:solidFill>
              </a:rPr>
              <a:t>(e.g., Wright and VanRaden, 2015)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682936" y="2015072"/>
            <a:ext cx="414837" cy="457200"/>
          </a:xfrm>
          <a:prstGeom prst="line">
            <a:avLst/>
          </a:prstGeom>
          <a:ln w="3810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4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phenotypic variation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4184" y="1828790"/>
            <a:ext cx="7924798" cy="720442"/>
            <a:chOff x="457200" y="2341413"/>
            <a:chExt cx="7924798" cy="720442"/>
          </a:xfrm>
        </p:grpSpPr>
        <p:sp>
          <p:nvSpPr>
            <p:cNvPr id="6" name="Rectangle 5"/>
            <p:cNvSpPr/>
            <p:nvPr/>
          </p:nvSpPr>
          <p:spPr>
            <a:xfrm>
              <a:off x="457200" y="2341418"/>
              <a:ext cx="2729345" cy="7204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244270"/>
                  </a:solidFill>
                </a:rPr>
                <a:t>Genetics:</a:t>
              </a:r>
              <a:br>
                <a:rPr lang="en-US" sz="2400" b="1" dirty="0">
                  <a:solidFill>
                    <a:srgbClr val="244270"/>
                  </a:solidFill>
                </a:rPr>
              </a:br>
              <a:r>
                <a:rPr lang="en-US" sz="2400" b="1" dirty="0">
                  <a:solidFill>
                    <a:srgbClr val="244270"/>
                  </a:solidFill>
                </a:rPr>
                <a:t>20 %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86534" y="2341413"/>
              <a:ext cx="5195464" cy="7204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244270"/>
                  </a:solidFill>
                </a:rPr>
                <a:t>Environment:</a:t>
              </a:r>
              <a:br>
                <a:rPr lang="en-US" sz="2400" b="1" dirty="0">
                  <a:solidFill>
                    <a:srgbClr val="244270"/>
                  </a:solidFill>
                </a:rPr>
              </a:br>
              <a:r>
                <a:rPr lang="en-US" sz="2400" b="1" dirty="0">
                  <a:solidFill>
                    <a:srgbClr val="244270"/>
                  </a:solidFill>
                </a:rPr>
                <a:t>80%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2509" y="1025234"/>
            <a:ext cx="3521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Fat yield (h</a:t>
            </a:r>
            <a:r>
              <a:rPr lang="en-US" sz="3200" b="1" baseline="30000" dirty="0"/>
              <a:t>2</a:t>
            </a:r>
            <a:r>
              <a:rPr lang="en-US" sz="3200" b="1" dirty="0"/>
              <a:t> = 0.20)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4179" y="3602165"/>
            <a:ext cx="7924798" cy="720442"/>
            <a:chOff x="457200" y="2341413"/>
            <a:chExt cx="7924798" cy="720442"/>
          </a:xfrm>
        </p:grpSpPr>
        <p:sp>
          <p:nvSpPr>
            <p:cNvPr id="13" name="Rectangle 12"/>
            <p:cNvSpPr/>
            <p:nvPr/>
          </p:nvSpPr>
          <p:spPr>
            <a:xfrm>
              <a:off x="457200" y="2341418"/>
              <a:ext cx="1371603" cy="7204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244270"/>
                  </a:solidFill>
                </a:rPr>
                <a:t>Genetics: 3 %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3" y="2341413"/>
              <a:ext cx="6553195" cy="7204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244270"/>
                  </a:solidFill>
                </a:rPr>
                <a:t>Environment:</a:t>
              </a:r>
              <a:br>
                <a:rPr lang="en-US" sz="2400" b="1" dirty="0">
                  <a:solidFill>
                    <a:srgbClr val="244270"/>
                  </a:solidFill>
                </a:rPr>
              </a:br>
              <a:r>
                <a:rPr lang="en-US" sz="2400" b="1" dirty="0">
                  <a:solidFill>
                    <a:srgbClr val="244270"/>
                  </a:solidFill>
                </a:rPr>
                <a:t>97%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2504" y="2840172"/>
            <a:ext cx="4669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Clinical mastitis (h</a:t>
            </a:r>
            <a:r>
              <a:rPr lang="en-US" sz="3200" b="1" baseline="30000" dirty="0"/>
              <a:t>2</a:t>
            </a:r>
            <a:r>
              <a:rPr lang="en-US" sz="3200" b="1" dirty="0"/>
              <a:t> = 0.03)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54184" y="5444823"/>
            <a:ext cx="7924798" cy="720442"/>
            <a:chOff x="457200" y="2341413"/>
            <a:chExt cx="7924798" cy="720442"/>
          </a:xfrm>
        </p:grpSpPr>
        <p:sp>
          <p:nvSpPr>
            <p:cNvPr id="19" name="Rectangle 18"/>
            <p:cNvSpPr/>
            <p:nvPr/>
          </p:nvSpPr>
          <p:spPr>
            <a:xfrm>
              <a:off x="457200" y="2341418"/>
              <a:ext cx="2729345" cy="7204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244270"/>
                  </a:solidFill>
                </a:rPr>
                <a:t>Genetics:</a:t>
              </a:r>
              <a:br>
                <a:rPr lang="en-US" sz="2400" b="1" dirty="0">
                  <a:solidFill>
                    <a:srgbClr val="244270"/>
                  </a:solidFill>
                </a:rPr>
              </a:br>
              <a:r>
                <a:rPr lang="en-US" sz="2400" b="1" dirty="0">
                  <a:solidFill>
                    <a:srgbClr val="244270"/>
                  </a:solidFill>
                </a:rPr>
                <a:t>Variance </a:t>
              </a:r>
              <a:r>
                <a:rPr lang="en-US" sz="2400" b="1">
                  <a:solidFill>
                    <a:srgbClr val="244270"/>
                  </a:solidFill>
                </a:rPr>
                <a:t>is constant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86534" y="2341413"/>
              <a:ext cx="5195464" cy="7204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244270"/>
                  </a:solidFill>
                </a:rPr>
                <a:t>Environment:</a:t>
              </a:r>
              <a:br>
                <a:rPr lang="en-US" sz="2400" b="1" dirty="0">
                  <a:solidFill>
                    <a:srgbClr val="244270"/>
                  </a:solidFill>
                </a:rPr>
              </a:br>
              <a:r>
                <a:rPr lang="en-US" sz="2400" b="1" dirty="0">
                  <a:solidFill>
                    <a:srgbClr val="244270"/>
                  </a:solidFill>
                </a:rPr>
                <a:t>Farmers can change this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8645" y="4613559"/>
            <a:ext cx="3617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Who controls what?</a:t>
            </a:r>
          </a:p>
        </p:txBody>
      </p:sp>
    </p:spTree>
    <p:extLst>
      <p:ext uri="{BB962C8B-B14F-4D97-AF65-F5344CB8AC3E}">
        <p14:creationId xmlns:p14="http://schemas.microsoft.com/office/powerpoint/2010/main" val="40947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Heritability of Holstein traits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8856721"/>
              </p:ext>
            </p:extLst>
          </p:nvPr>
        </p:nvGraphicFramePr>
        <p:xfrm>
          <a:off x="457200" y="1233050"/>
          <a:ext cx="822960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8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3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Trait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h</a:t>
                      </a:r>
                      <a:r>
                        <a:rPr lang="en-US" sz="2400" b="1" baseline="30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Trait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h</a:t>
                      </a:r>
                      <a:r>
                        <a:rPr lang="en-US" sz="2400" b="1" baseline="30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Milk yield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Trait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Fat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Productive</a:t>
                      </a:r>
                      <a:r>
                        <a:rPr lang="en-US" sz="2400" b="1" baseline="0" dirty="0"/>
                        <a:t> life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Fat 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Livability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0.0062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Protein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Protein 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Stature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Body 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0.048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Rump width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0.26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Gestation length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0.44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8036" y="5805050"/>
            <a:ext cx="811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Source: </a:t>
            </a:r>
            <a:r>
              <a:rPr lang="en-US" sz="1600" dirty="0"/>
              <a:t>CDCB (https://</a:t>
            </a:r>
            <a:r>
              <a:rPr lang="en-US" sz="1600" dirty="0" err="1"/>
              <a:t>www.uscdcb.com</a:t>
            </a:r>
            <a:r>
              <a:rPr lang="en-US" sz="1600" dirty="0"/>
              <a:t>/</a:t>
            </a:r>
            <a:r>
              <a:rPr lang="en-US" sz="1600" dirty="0" err="1"/>
              <a:t>reference.htm</a:t>
            </a:r>
            <a:r>
              <a:rPr lang="en-US" sz="1600" dirty="0"/>
              <a:t>), Holstein Association USA (http://</a:t>
            </a:r>
            <a:r>
              <a:rPr lang="en-US" sz="1600" dirty="0" err="1"/>
              <a:t>www.holsteinusa.com</a:t>
            </a:r>
            <a:r>
              <a:rPr lang="en-US" sz="1600" dirty="0"/>
              <a:t>/</a:t>
            </a:r>
            <a:r>
              <a:rPr lang="en-US" sz="1600" dirty="0" err="1"/>
              <a:t>genetic_evaluations</a:t>
            </a:r>
            <a:r>
              <a:rPr lang="en-US" sz="1600" dirty="0"/>
              <a:t>/</a:t>
            </a:r>
            <a:r>
              <a:rPr lang="en-US" sz="1600" dirty="0" err="1"/>
              <a:t>ss_linear.html</a:t>
            </a:r>
            <a:r>
              <a:rPr lang="en-US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89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populations improve over time?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have become accustomed to </a:t>
            </a:r>
            <a:r>
              <a:rPr lang="en-US" dirty="0">
                <a:solidFill>
                  <a:srgbClr val="244270"/>
                </a:solidFill>
              </a:rPr>
              <a:t>steady</a:t>
            </a:r>
            <a:r>
              <a:rPr lang="en-US" dirty="0"/>
              <a:t> improvements over time</a:t>
            </a:r>
          </a:p>
          <a:p>
            <a:pPr lvl="1"/>
            <a:r>
              <a:rPr lang="en-US" dirty="0"/>
              <a:t>There is no guarantee of continuous gains (e.g., fertility)</a:t>
            </a:r>
          </a:p>
          <a:p>
            <a:r>
              <a:rPr lang="en-US" dirty="0"/>
              <a:t>All improvements are the result of deliberate </a:t>
            </a:r>
            <a:r>
              <a:rPr lang="en-US" dirty="0">
                <a:solidFill>
                  <a:srgbClr val="244270"/>
                </a:solidFill>
              </a:rPr>
              <a:t>decisions</a:t>
            </a:r>
          </a:p>
          <a:p>
            <a:pPr lvl="1"/>
            <a:r>
              <a:rPr lang="en-US" dirty="0"/>
              <a:t>Bulls are selected to breed cows</a:t>
            </a:r>
          </a:p>
          <a:p>
            <a:pPr lvl="1"/>
            <a:r>
              <a:rPr lang="en-US" dirty="0"/>
              <a:t>Environments are improved to permit expression of </a:t>
            </a:r>
            <a:r>
              <a:rPr lang="en-US" dirty="0">
                <a:solidFill>
                  <a:srgbClr val="244270"/>
                </a:solidFill>
              </a:rPr>
              <a:t>genetic potential</a:t>
            </a:r>
          </a:p>
          <a:p>
            <a:pPr lvl="1"/>
            <a:r>
              <a:rPr lang="en-US" dirty="0"/>
              <a:t>Additional information is collected</a:t>
            </a:r>
          </a:p>
          <a:p>
            <a:r>
              <a:rPr lang="en-US" dirty="0"/>
              <a:t>Decisions must be based on </a:t>
            </a:r>
            <a:r>
              <a:rPr lang="en-US" dirty="0">
                <a:solidFill>
                  <a:srgbClr val="24427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682171260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27486</TotalTime>
  <Words>1869</Words>
  <Application>Microsoft Office PowerPoint</Application>
  <PresentationFormat>On-screen Show (4:3)</PresentationFormat>
  <Paragraphs>679</Paragraphs>
  <Slides>31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</vt:lpstr>
      <vt:lpstr>Monotype Sorts</vt:lpstr>
      <vt:lpstr>Symbol</vt:lpstr>
      <vt:lpstr>Trebuchet MS</vt:lpstr>
      <vt:lpstr>Wingdings</vt:lpstr>
      <vt:lpstr>AIP-2017 Slide Master</vt:lpstr>
      <vt:lpstr>How selection for better health impacts dairy profitability</vt:lpstr>
      <vt:lpstr>Introduction</vt:lpstr>
      <vt:lpstr>How does genetic selection work?</vt:lpstr>
      <vt:lpstr>Genetic improvement is successful</vt:lpstr>
      <vt:lpstr>Large populations have advantages</vt:lpstr>
      <vt:lpstr>Many things affect performance</vt:lpstr>
      <vt:lpstr>Sources of phenotypic variation</vt:lpstr>
      <vt:lpstr>Heritability of Holstein traits</vt:lpstr>
      <vt:lpstr>Why do populations improve over time?</vt:lpstr>
      <vt:lpstr>Data contributes to gains in “E”</vt:lpstr>
      <vt:lpstr>Why select for more than one trait?</vt:lpstr>
      <vt:lpstr>Traits routinely evaluated in the US</vt:lpstr>
      <vt:lpstr>Current genetic-economic indices (2017)</vt:lpstr>
      <vt:lpstr>Index changes over time</vt:lpstr>
      <vt:lpstr>Genetic trend (NM$)</vt:lpstr>
      <vt:lpstr>What do others include in their index?</vt:lpstr>
      <vt:lpstr>Why do we need new traits?</vt:lpstr>
      <vt:lpstr>Where do new phenotypes come from?</vt:lpstr>
      <vt:lpstr>Why select for low-heritability traits?</vt:lpstr>
      <vt:lpstr>What’s a single SNP genotype worth?</vt:lpstr>
      <vt:lpstr>What’s a single SNP genotype worth?</vt:lpstr>
      <vt:lpstr>Genetic gains are cumulative</vt:lpstr>
      <vt:lpstr>Economic aspects of cow health</vt:lpstr>
      <vt:lpstr>Sick cows are unprofitable cows</vt:lpstr>
      <vt:lpstr>Balance prevention and treatment costs</vt:lpstr>
      <vt:lpstr>Economic values including health</vt:lpstr>
      <vt:lpstr>Relative values including health</vt:lpstr>
      <vt:lpstr>Balancing traits against one another</vt:lpstr>
      <vt:lpstr>Conclusions</vt:lpstr>
      <vt:lpstr>Disclaimers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Amy te Plate-Church</cp:lastModifiedBy>
  <cp:revision>255</cp:revision>
  <dcterms:created xsi:type="dcterms:W3CDTF">2017-04-14T13:19:57Z</dcterms:created>
  <dcterms:modified xsi:type="dcterms:W3CDTF">2018-03-27T14:11:00Z</dcterms:modified>
</cp:coreProperties>
</file>